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8.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Lst>
  <p:notesMasterIdLst>
    <p:notesMasterId r:id="rId81"/>
  </p:notesMasterIdLst>
  <p:sldIdLst>
    <p:sldId id="256" r:id="rId6"/>
    <p:sldId id="259" r:id="rId7"/>
    <p:sldId id="264" r:id="rId8"/>
    <p:sldId id="263" r:id="rId9"/>
    <p:sldId id="303" r:id="rId10"/>
    <p:sldId id="304" r:id="rId11"/>
    <p:sldId id="271" r:id="rId12"/>
    <p:sldId id="306" r:id="rId13"/>
    <p:sldId id="308" r:id="rId14"/>
    <p:sldId id="309" r:id="rId15"/>
    <p:sldId id="367" r:id="rId16"/>
    <p:sldId id="369" r:id="rId17"/>
    <p:sldId id="370" r:id="rId18"/>
    <p:sldId id="311" r:id="rId19"/>
    <p:sldId id="310" r:id="rId20"/>
    <p:sldId id="312" r:id="rId21"/>
    <p:sldId id="348" r:id="rId22"/>
    <p:sldId id="349" r:id="rId23"/>
    <p:sldId id="314" r:id="rId24"/>
    <p:sldId id="365" r:id="rId25"/>
    <p:sldId id="313" r:id="rId26"/>
    <p:sldId id="315" r:id="rId27"/>
    <p:sldId id="316" r:id="rId28"/>
    <p:sldId id="317" r:id="rId29"/>
    <p:sldId id="318" r:id="rId30"/>
    <p:sldId id="319" r:id="rId31"/>
    <p:sldId id="320" r:id="rId32"/>
    <p:sldId id="321" r:id="rId33"/>
    <p:sldId id="338" r:id="rId34"/>
    <p:sldId id="340" r:id="rId35"/>
    <p:sldId id="302" r:id="rId36"/>
    <p:sldId id="258" r:id="rId37"/>
    <p:sldId id="354" r:id="rId38"/>
    <p:sldId id="355" r:id="rId39"/>
    <p:sldId id="357" r:id="rId40"/>
    <p:sldId id="356" r:id="rId41"/>
    <p:sldId id="358" r:id="rId42"/>
    <p:sldId id="360" r:id="rId43"/>
    <p:sldId id="328" r:id="rId44"/>
    <p:sldId id="352" r:id="rId45"/>
    <p:sldId id="323" r:id="rId46"/>
    <p:sldId id="324" r:id="rId47"/>
    <p:sldId id="378" r:id="rId48"/>
    <p:sldId id="379" r:id="rId49"/>
    <p:sldId id="371" r:id="rId50"/>
    <p:sldId id="325" r:id="rId51"/>
    <p:sldId id="350" r:id="rId52"/>
    <p:sldId id="351" r:id="rId53"/>
    <p:sldId id="327" r:id="rId54"/>
    <p:sldId id="326" r:id="rId55"/>
    <p:sldId id="376" r:id="rId56"/>
    <p:sldId id="341" r:id="rId57"/>
    <p:sldId id="342" r:id="rId58"/>
    <p:sldId id="343" r:id="rId59"/>
    <p:sldId id="332" r:id="rId60"/>
    <p:sldId id="331" r:id="rId61"/>
    <p:sldId id="333" r:id="rId62"/>
    <p:sldId id="334" r:id="rId63"/>
    <p:sldId id="377" r:id="rId64"/>
    <p:sldId id="380" r:id="rId65"/>
    <p:sldId id="344" r:id="rId66"/>
    <p:sldId id="345" r:id="rId67"/>
    <p:sldId id="346" r:id="rId68"/>
    <p:sldId id="381" r:id="rId69"/>
    <p:sldId id="336" r:id="rId70"/>
    <p:sldId id="361" r:id="rId71"/>
    <p:sldId id="364" r:id="rId72"/>
    <p:sldId id="363" r:id="rId73"/>
    <p:sldId id="347" r:id="rId74"/>
    <p:sldId id="383" r:id="rId75"/>
    <p:sldId id="382" r:id="rId76"/>
    <p:sldId id="362" r:id="rId77"/>
    <p:sldId id="372" r:id="rId78"/>
    <p:sldId id="375" r:id="rId79"/>
    <p:sldId id="374"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02587-1E0A-460E-9791-8D761DBF4D9C}" v="1" dt="2021-03-31T13:31:12.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69800" autoAdjust="0"/>
  </p:normalViewPr>
  <p:slideViewPr>
    <p:cSldViewPr snapToGrid="0">
      <p:cViewPr>
        <p:scale>
          <a:sx n="43" d="100"/>
          <a:sy n="43" d="100"/>
        </p:scale>
        <p:origin x="15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ates, Isabelle" userId="e03ffb72-7b31-484c-a1a6-29ee864a0981" providerId="ADAL" clId="{F9102587-1E0A-460E-9791-8D761DBF4D9C}"/>
    <pc:docChg chg="custSel modSld">
      <pc:chgData name="Coates, Isabelle" userId="e03ffb72-7b31-484c-a1a6-29ee864a0981" providerId="ADAL" clId="{F9102587-1E0A-460E-9791-8D761DBF4D9C}" dt="2021-03-31T13:33:20.872" v="92" actId="14100"/>
      <pc:docMkLst>
        <pc:docMk/>
      </pc:docMkLst>
      <pc:sldChg chg="modNotesTx">
        <pc:chgData name="Coates, Isabelle" userId="e03ffb72-7b31-484c-a1a6-29ee864a0981" providerId="ADAL" clId="{F9102587-1E0A-460E-9791-8D761DBF4D9C}" dt="2021-03-31T13:25:57.531" v="0" actId="20577"/>
        <pc:sldMkLst>
          <pc:docMk/>
          <pc:sldMk cId="1063933377" sldId="256"/>
        </pc:sldMkLst>
      </pc:sldChg>
      <pc:sldChg chg="modNotesTx">
        <pc:chgData name="Coates, Isabelle" userId="e03ffb72-7b31-484c-a1a6-29ee864a0981" providerId="ADAL" clId="{F9102587-1E0A-460E-9791-8D761DBF4D9C}" dt="2021-03-31T13:26:11.602" v="1" actId="20577"/>
        <pc:sldMkLst>
          <pc:docMk/>
          <pc:sldMk cId="3396364745" sldId="259"/>
        </pc:sldMkLst>
      </pc:sldChg>
      <pc:sldChg chg="modNotesTx">
        <pc:chgData name="Coates, Isabelle" userId="e03ffb72-7b31-484c-a1a6-29ee864a0981" providerId="ADAL" clId="{F9102587-1E0A-460E-9791-8D761DBF4D9C}" dt="2021-03-31T13:26:17.392" v="3" actId="20577"/>
        <pc:sldMkLst>
          <pc:docMk/>
          <pc:sldMk cId="4164490878" sldId="263"/>
        </pc:sldMkLst>
      </pc:sldChg>
      <pc:sldChg chg="modNotesTx">
        <pc:chgData name="Coates, Isabelle" userId="e03ffb72-7b31-484c-a1a6-29ee864a0981" providerId="ADAL" clId="{F9102587-1E0A-460E-9791-8D761DBF4D9C}" dt="2021-03-31T13:26:14.636" v="2" actId="20577"/>
        <pc:sldMkLst>
          <pc:docMk/>
          <pc:sldMk cId="2576661922" sldId="264"/>
        </pc:sldMkLst>
      </pc:sldChg>
      <pc:sldChg chg="modNotesTx">
        <pc:chgData name="Coates, Isabelle" userId="e03ffb72-7b31-484c-a1a6-29ee864a0981" providerId="ADAL" clId="{F9102587-1E0A-460E-9791-8D761DBF4D9C}" dt="2021-03-31T13:26:28.204" v="4" actId="20577"/>
        <pc:sldMkLst>
          <pc:docMk/>
          <pc:sldMk cId="1942639492" sldId="271"/>
        </pc:sldMkLst>
      </pc:sldChg>
      <pc:sldChg chg="modNotesTx">
        <pc:chgData name="Coates, Isabelle" userId="e03ffb72-7b31-484c-a1a6-29ee864a0981" providerId="ADAL" clId="{F9102587-1E0A-460E-9791-8D761DBF4D9C}" dt="2021-03-31T13:26:31.772" v="5" actId="20577"/>
        <pc:sldMkLst>
          <pc:docMk/>
          <pc:sldMk cId="489371809" sldId="308"/>
        </pc:sldMkLst>
      </pc:sldChg>
      <pc:sldChg chg="modNotesTx">
        <pc:chgData name="Coates, Isabelle" userId="e03ffb72-7b31-484c-a1a6-29ee864a0981" providerId="ADAL" clId="{F9102587-1E0A-460E-9791-8D761DBF4D9C}" dt="2021-03-31T13:26:38.721" v="6" actId="20577"/>
        <pc:sldMkLst>
          <pc:docMk/>
          <pc:sldMk cId="2311421355" sldId="309"/>
        </pc:sldMkLst>
      </pc:sldChg>
      <pc:sldChg chg="modNotesTx">
        <pc:chgData name="Coates, Isabelle" userId="e03ffb72-7b31-484c-a1a6-29ee864a0981" providerId="ADAL" clId="{F9102587-1E0A-460E-9791-8D761DBF4D9C}" dt="2021-03-31T13:29:22.571" v="10" actId="20577"/>
        <pc:sldMkLst>
          <pc:docMk/>
          <pc:sldMk cId="905414402" sldId="310"/>
        </pc:sldMkLst>
      </pc:sldChg>
      <pc:sldChg chg="modNotesTx">
        <pc:chgData name="Coates, Isabelle" userId="e03ffb72-7b31-484c-a1a6-29ee864a0981" providerId="ADAL" clId="{F9102587-1E0A-460E-9791-8D761DBF4D9C}" dt="2021-03-31T13:26:49.942" v="9" actId="20577"/>
        <pc:sldMkLst>
          <pc:docMk/>
          <pc:sldMk cId="3213203467" sldId="311"/>
        </pc:sldMkLst>
      </pc:sldChg>
      <pc:sldChg chg="modNotesTx">
        <pc:chgData name="Coates, Isabelle" userId="e03ffb72-7b31-484c-a1a6-29ee864a0981" providerId="ADAL" clId="{F9102587-1E0A-460E-9791-8D761DBF4D9C}" dt="2021-03-31T13:29:27.433" v="11" actId="20577"/>
        <pc:sldMkLst>
          <pc:docMk/>
          <pc:sldMk cId="2862325298" sldId="312"/>
        </pc:sldMkLst>
      </pc:sldChg>
      <pc:sldChg chg="modNotesTx">
        <pc:chgData name="Coates, Isabelle" userId="e03ffb72-7b31-484c-a1a6-29ee864a0981" providerId="ADAL" clId="{F9102587-1E0A-460E-9791-8D761DBF4D9C}" dt="2021-03-31T13:29:36.976" v="12" actId="20577"/>
        <pc:sldMkLst>
          <pc:docMk/>
          <pc:sldMk cId="4045678960" sldId="313"/>
        </pc:sldMkLst>
      </pc:sldChg>
      <pc:sldChg chg="modNotesTx">
        <pc:chgData name="Coates, Isabelle" userId="e03ffb72-7b31-484c-a1a6-29ee864a0981" providerId="ADAL" clId="{F9102587-1E0A-460E-9791-8D761DBF4D9C}" dt="2021-03-31T13:29:40.501" v="13" actId="20577"/>
        <pc:sldMkLst>
          <pc:docMk/>
          <pc:sldMk cId="2760449792" sldId="316"/>
        </pc:sldMkLst>
      </pc:sldChg>
      <pc:sldChg chg="modNotesTx">
        <pc:chgData name="Coates, Isabelle" userId="e03ffb72-7b31-484c-a1a6-29ee864a0981" providerId="ADAL" clId="{F9102587-1E0A-460E-9791-8D761DBF4D9C}" dt="2021-03-31T13:29:44.325" v="14" actId="20577"/>
        <pc:sldMkLst>
          <pc:docMk/>
          <pc:sldMk cId="436776523" sldId="318"/>
        </pc:sldMkLst>
      </pc:sldChg>
      <pc:sldChg chg="modNotesTx">
        <pc:chgData name="Coates, Isabelle" userId="e03ffb72-7b31-484c-a1a6-29ee864a0981" providerId="ADAL" clId="{F9102587-1E0A-460E-9791-8D761DBF4D9C}" dt="2021-03-31T13:29:48.274" v="15" actId="20577"/>
        <pc:sldMkLst>
          <pc:docMk/>
          <pc:sldMk cId="2243315643" sldId="319"/>
        </pc:sldMkLst>
      </pc:sldChg>
      <pc:sldChg chg="modNotesTx">
        <pc:chgData name="Coates, Isabelle" userId="e03ffb72-7b31-484c-a1a6-29ee864a0981" providerId="ADAL" clId="{F9102587-1E0A-460E-9791-8D761DBF4D9C}" dt="2021-03-31T13:29:51.158" v="16" actId="20577"/>
        <pc:sldMkLst>
          <pc:docMk/>
          <pc:sldMk cId="545748883" sldId="320"/>
        </pc:sldMkLst>
      </pc:sldChg>
      <pc:sldChg chg="modNotesTx">
        <pc:chgData name="Coates, Isabelle" userId="e03ffb72-7b31-484c-a1a6-29ee864a0981" providerId="ADAL" clId="{F9102587-1E0A-460E-9791-8D761DBF4D9C}" dt="2021-03-31T13:30:26.662" v="44" actId="20577"/>
        <pc:sldMkLst>
          <pc:docMk/>
          <pc:sldMk cId="1162350262" sldId="324"/>
        </pc:sldMkLst>
      </pc:sldChg>
      <pc:sldChg chg="modNotesTx">
        <pc:chgData name="Coates, Isabelle" userId="e03ffb72-7b31-484c-a1a6-29ee864a0981" providerId="ADAL" clId="{F9102587-1E0A-460E-9791-8D761DBF4D9C}" dt="2021-03-31T13:30:33.297" v="45" actId="20577"/>
        <pc:sldMkLst>
          <pc:docMk/>
          <pc:sldMk cId="2823461513" sldId="325"/>
        </pc:sldMkLst>
      </pc:sldChg>
      <pc:sldChg chg="modNotesTx">
        <pc:chgData name="Coates, Isabelle" userId="e03ffb72-7b31-484c-a1a6-29ee864a0981" providerId="ADAL" clId="{F9102587-1E0A-460E-9791-8D761DBF4D9C}" dt="2021-03-31T13:32:35.242" v="84" actId="20577"/>
        <pc:sldMkLst>
          <pc:docMk/>
          <pc:sldMk cId="3125323241" sldId="331"/>
        </pc:sldMkLst>
      </pc:sldChg>
      <pc:sldChg chg="modNotesTx">
        <pc:chgData name="Coates, Isabelle" userId="e03ffb72-7b31-484c-a1a6-29ee864a0981" providerId="ADAL" clId="{F9102587-1E0A-460E-9791-8D761DBF4D9C}" dt="2021-03-31T13:32:38.220" v="85" actId="20577"/>
        <pc:sldMkLst>
          <pc:docMk/>
          <pc:sldMk cId="1969077992" sldId="333"/>
        </pc:sldMkLst>
      </pc:sldChg>
      <pc:sldChg chg="modNotesTx">
        <pc:chgData name="Coates, Isabelle" userId="e03ffb72-7b31-484c-a1a6-29ee864a0981" providerId="ADAL" clId="{F9102587-1E0A-460E-9791-8D761DBF4D9C}" dt="2021-03-31T13:32:43.476" v="86" actId="20577"/>
        <pc:sldMkLst>
          <pc:docMk/>
          <pc:sldMk cId="2660440344" sldId="334"/>
        </pc:sldMkLst>
      </pc:sldChg>
      <pc:sldChg chg="modNotesTx">
        <pc:chgData name="Coates, Isabelle" userId="e03ffb72-7b31-484c-a1a6-29ee864a0981" providerId="ADAL" clId="{F9102587-1E0A-460E-9791-8D761DBF4D9C}" dt="2021-03-31T13:32:54.555" v="89" actId="20577"/>
        <pc:sldMkLst>
          <pc:docMk/>
          <pc:sldMk cId="471436455" sldId="336"/>
        </pc:sldMkLst>
      </pc:sldChg>
      <pc:sldChg chg="addSp modSp mod">
        <pc:chgData name="Coates, Isabelle" userId="e03ffb72-7b31-484c-a1a6-29ee864a0981" providerId="ADAL" clId="{F9102587-1E0A-460E-9791-8D761DBF4D9C}" dt="2021-03-31T13:33:20.872" v="92" actId="14100"/>
        <pc:sldMkLst>
          <pc:docMk/>
          <pc:sldMk cId="1493213513" sldId="350"/>
        </pc:sldMkLst>
        <pc:spChg chg="mod">
          <ac:chgData name="Coates, Isabelle" userId="e03ffb72-7b31-484c-a1a6-29ee864a0981" providerId="ADAL" clId="{F9102587-1E0A-460E-9791-8D761DBF4D9C}" dt="2021-03-31T13:31:24.864" v="52" actId="1076"/>
          <ac:spMkLst>
            <pc:docMk/>
            <pc:sldMk cId="1493213513" sldId="350"/>
            <ac:spMk id="7" creationId="{A967938B-9436-4286-9C55-145365587C5B}"/>
          </ac:spMkLst>
        </pc:spChg>
        <pc:spChg chg="mod">
          <ac:chgData name="Coates, Isabelle" userId="e03ffb72-7b31-484c-a1a6-29ee864a0981" providerId="ADAL" clId="{F9102587-1E0A-460E-9791-8D761DBF4D9C}" dt="2021-03-31T13:31:20.812" v="51" actId="1076"/>
          <ac:spMkLst>
            <pc:docMk/>
            <pc:sldMk cId="1493213513" sldId="350"/>
            <ac:spMk id="8" creationId="{76095D2D-20F4-4B33-9083-F7CF7A086547}"/>
          </ac:spMkLst>
        </pc:spChg>
        <pc:spChg chg="mod">
          <ac:chgData name="Coates, Isabelle" userId="e03ffb72-7b31-484c-a1a6-29ee864a0981" providerId="ADAL" clId="{F9102587-1E0A-460E-9791-8D761DBF4D9C}" dt="2021-03-31T13:30:45.877" v="47" actId="1076"/>
          <ac:spMkLst>
            <pc:docMk/>
            <pc:sldMk cId="1493213513" sldId="350"/>
            <ac:spMk id="9" creationId="{98E1078F-3A4D-4292-990B-BCAFDE64CCAB}"/>
          </ac:spMkLst>
        </pc:spChg>
        <pc:spChg chg="add mod">
          <ac:chgData name="Coates, Isabelle" userId="e03ffb72-7b31-484c-a1a6-29ee864a0981" providerId="ADAL" clId="{F9102587-1E0A-460E-9791-8D761DBF4D9C}" dt="2021-03-31T13:33:20.872" v="92" actId="14100"/>
          <ac:spMkLst>
            <pc:docMk/>
            <pc:sldMk cId="1493213513" sldId="350"/>
            <ac:spMk id="12" creationId="{573B11A7-580F-40CD-AB46-7C4C3CAB7CC5}"/>
          </ac:spMkLst>
        </pc:spChg>
        <pc:spChg chg="add mod">
          <ac:chgData name="Coates, Isabelle" userId="e03ffb72-7b31-484c-a1a6-29ee864a0981" providerId="ADAL" clId="{F9102587-1E0A-460E-9791-8D761DBF4D9C}" dt="2021-03-31T13:33:18.515" v="91" actId="1076"/>
          <ac:spMkLst>
            <pc:docMk/>
            <pc:sldMk cId="1493213513" sldId="350"/>
            <ac:spMk id="13" creationId="{189775BB-D991-49EF-9C4F-31BC08B5AED7}"/>
          </ac:spMkLst>
        </pc:spChg>
      </pc:sldChg>
      <pc:sldChg chg="modNotesTx">
        <pc:chgData name="Coates, Isabelle" userId="e03ffb72-7b31-484c-a1a6-29ee864a0981" providerId="ADAL" clId="{F9102587-1E0A-460E-9791-8D761DBF4D9C}" dt="2021-03-31T13:30:23.309" v="43" actId="6549"/>
        <pc:sldMkLst>
          <pc:docMk/>
          <pc:sldMk cId="894794952" sldId="352"/>
        </pc:sldMkLst>
      </pc:sldChg>
      <pc:sldChg chg="modNotesTx">
        <pc:chgData name="Coates, Isabelle" userId="e03ffb72-7b31-484c-a1a6-29ee864a0981" providerId="ADAL" clId="{F9102587-1E0A-460E-9791-8D761DBF4D9C}" dt="2021-03-31T13:30:00.416" v="17" actId="20577"/>
        <pc:sldMkLst>
          <pc:docMk/>
          <pc:sldMk cId="2574210769" sldId="355"/>
        </pc:sldMkLst>
      </pc:sldChg>
      <pc:sldChg chg="modNotesTx">
        <pc:chgData name="Coates, Isabelle" userId="e03ffb72-7b31-484c-a1a6-29ee864a0981" providerId="ADAL" clId="{F9102587-1E0A-460E-9791-8D761DBF4D9C}" dt="2021-03-31T13:30:09.117" v="20" actId="6549"/>
        <pc:sldMkLst>
          <pc:docMk/>
          <pc:sldMk cId="2121096773" sldId="356"/>
        </pc:sldMkLst>
      </pc:sldChg>
      <pc:sldChg chg="modNotesTx">
        <pc:chgData name="Coates, Isabelle" userId="e03ffb72-7b31-484c-a1a6-29ee864a0981" providerId="ADAL" clId="{F9102587-1E0A-460E-9791-8D761DBF4D9C}" dt="2021-03-31T13:30:05.378" v="18" actId="20577"/>
        <pc:sldMkLst>
          <pc:docMk/>
          <pc:sldMk cId="2993201563" sldId="357"/>
        </pc:sldMkLst>
      </pc:sldChg>
      <pc:sldChg chg="modNotesTx">
        <pc:chgData name="Coates, Isabelle" userId="e03ffb72-7b31-484c-a1a6-29ee864a0981" providerId="ADAL" clId="{F9102587-1E0A-460E-9791-8D761DBF4D9C}" dt="2021-03-31T13:30:13.321" v="21" actId="20577"/>
        <pc:sldMkLst>
          <pc:docMk/>
          <pc:sldMk cId="1188545859" sldId="358"/>
        </pc:sldMkLst>
      </pc:sldChg>
      <pc:sldChg chg="modNotesTx">
        <pc:chgData name="Coates, Isabelle" userId="e03ffb72-7b31-484c-a1a6-29ee864a0981" providerId="ADAL" clId="{F9102587-1E0A-460E-9791-8D761DBF4D9C}" dt="2021-03-31T13:30:18.044" v="22" actId="20577"/>
        <pc:sldMkLst>
          <pc:docMk/>
          <pc:sldMk cId="667900824" sldId="360"/>
        </pc:sldMkLst>
      </pc:sldChg>
      <pc:sldChg chg="modNotesTx">
        <pc:chgData name="Coates, Isabelle" userId="e03ffb72-7b31-484c-a1a6-29ee864a0981" providerId="ADAL" clId="{F9102587-1E0A-460E-9791-8D761DBF4D9C}" dt="2021-03-31T13:32:46.066" v="87" actId="20577"/>
        <pc:sldMkLst>
          <pc:docMk/>
          <pc:sldMk cId="3738389755" sldId="377"/>
        </pc:sldMkLst>
      </pc:sldChg>
      <pc:sldChg chg="modNotesTx">
        <pc:chgData name="Coates, Isabelle" userId="e03ffb72-7b31-484c-a1a6-29ee864a0981" providerId="ADAL" clId="{F9102587-1E0A-460E-9791-8D761DBF4D9C}" dt="2021-03-31T13:32:48.621" v="88" actId="20577"/>
        <pc:sldMkLst>
          <pc:docMk/>
          <pc:sldMk cId="2869104659" sldId="38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7:48.8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 0,'-3'0,"2"0,4 0,4 0,3 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27.974"/>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0,'119'12,"-92"-12,1 1,-1 1,0 1,10 4,29 5,44 0,-60-6,-14-4,21-1,27 1,-47 4,14 0,263 3,38 1,136-4,-309-7,-169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43.341"/>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17,'25'0,"14"-1,-1 2,1 2,11 4,-6-2,-1-2,1-1,32-4,4 0,56 3,154-2,-192-7,-20 2,14 3,-60 2,0-1,5-3,-5 1,1 2,3 0,11 3,-34-1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50.62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2271 49,'-366'0,"350"-1,-1 0,0-1,-1-2,0 1,0 0,-12 1,-65 3,42 1,-44-5,93 2,-1 0,1 0,-1 0,1-1,-1 0,1 0,-3-2,2 2,0 0,1-1,-1 2,0-1,0 0,-3 1,-35-3,0 2,0 2,1 2,-28 5,3-1,-26-2,82-5,1 0,-1-1,1 0,-1-1,0 0,0 1,-1 0,-6 0,-466 1,240 3,41-2,190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0:35.09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20,'2427'0,"-2424"0,19-2,-22 2,1 0,0 0,-1 0,1 0,0 0,-1-1,1 1,0 0,-1-1,1 1,-1 0,1-1,-1 1,1-1,-1 1,1 0,-1-1,1 0,-1 1,1-1,-1 1,0-1,1 1,-1-1,0 0,0 1,1-1,-1-6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0:57.256"/>
    </inkml:context>
    <inkml:brush xml:id="br0">
      <inkml:brushProperty name="width" value="0.2" units="cm"/>
      <inkml:brushProperty name="height" value="0.4" units="cm"/>
      <inkml:brushProperty name="color" value="#A9D8FF"/>
      <inkml:brushProperty name="tip" value="rectangle"/>
      <inkml:brushProperty name="rasterOp" value="maskPen"/>
      <inkml:brushProperty name="ignorePressure" value="1"/>
    </inkml:brush>
  </inkml:definitions>
  <inkml:trace contextRef="#ctx0" brushRef="#br0">0 52,'1421'0,"-1414"1,0 0,1 0,-1 0,0 1,0 0,-1 1,8 2,-7-1,1-1,0-1,0 1,0-1,1-1,2 1,114 2,8-6,-5 0,387 2,-505-1,-1-1,0 0,1 0,-1-1,0 0,0 0,-1-1,1 0,4-3,21-10,-20 11,0 0,1 0,-1 2,1 0,0 1,0 0,0 1,1 1,12 0,-22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1:08.52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0,'15'1,"0"1,0 0,0 1,0 1,2 1,-1 0,0-1,1-1,0-1,1 0,291 0,-152-4,-71 1,-15-1,38 6,-51 3,-35-3,1-1,13 0,72-5,-21 1,11 3,-45 6,-37-5,0 0,0-2,1 0,1722 1,-832-4,-725 11,8-1,-163-8,19-1,1 3,0 1,3 3,-13-2,1-1,-1-2,4-1,-4-1,-1 2,0 1,13 4,-7-1,0-2,0-1,30-4,-1 0,1302 2,-1360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1:11.21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0,'627'0,"-613"0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11:17.63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35,'596'0,"-570"-1,0-2,6-1,32-3,31-2,-48 3,42 2,405 4,-478 1,0 0,0 2,0-1,0 2,-1 0,1 1,-1 1,4 2,-9-3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29T21:40:45.268"/>
    </inkml:context>
    <inkml:brush xml:id="br0">
      <inkml:brushProperty name="width" value="0.3" units="cm"/>
      <inkml:brushProperty name="height" value="0.6" units="cm"/>
      <inkml:brushProperty name="color" value="#FDC873"/>
      <inkml:brushProperty name="tip" value="rectangle"/>
      <inkml:brushProperty name="rasterOp" value="maskPen"/>
      <inkml:brushProperty name="ignorePressure" value="1"/>
    </inkml:brush>
  </inkml:definitions>
  <inkml:trace contextRef="#ctx0" brushRef="#br0">0 84,'4235'0,"-4195"-2,44-7,-1 0,260 2,-262 8,-56-2,0-2,30-6,29-3,65-2,31-3,198 15,-194 4,997-2,-861 15,30-1,-330-14,42-1,106 12,-41 2,227-7,-198-8,3782 2,-3799 8,-44 0,884 4,-637-14,12 2,-330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7:57.03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3,'668'0,"-656"0,0 2,0-1,9 4,34 3,524-7,-286-2,-209-1,49-9,-47 6,83 5,-65 2,24-2,-116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00.35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1,'930'0,"-917"0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10.4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17,'19'-1,"1"-1,14-3,-14 2,0 0,13 1,396 2,-381 2,19 5,37 1,-64-8,-20-1,0 1,-1 1,1 1,19 5,-14-3,1-1,-1-1,1-1,0-1,11-2,24 0,218 2,-278 0,0 0,-1 0,1 1,-1-1,0 0,1 0,-1 0,1 0,-1 0,1 0,-1 0,0 0,1 0,-1 0,1 0,-1 0,1 0,-1 0,0 0,1 0,-1-1,1 1,-1 0,0 0,1 0,-1-1,0 1,1 0,-1-1,0 1,1 0,-1 0,0-1,0 1,1-1,-1 1,0 0,0-1,0 1,1-1,-1 1,0 0,0-1,0 1,0-1,0 1,0 0,0-1,-2-6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30.841"/>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18,'3567'0,"-3556"0,1-2,0 1,9-4,33-3,509 7,-272 2,32-1,-306 2,-1-1,0 2,0 0,3 2,34 6,-40-10,105 16,2-5,62-4,-156-7,0 1,8 2,34 3,442-4,-274-4,74 1,-289-2,0 0,0-1,19-5,-14 2,0 2,1 0,78 0,5 4,-4 0,0-5,105-5,-150 4,-11 1,13 1,900 3,-476 2,193-1,-662-1,0 0,0-2,1-1,-6 2,1-1,-1 2,0 0,1 0,-1 1,3 1,-17-1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36.27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26,'900'0,"-881"1,0 0,13 4,33 3,50-9,-53-1,44 5,-51 4,-33-3,0-1,18-1,1276-3,-1292 0,0-1,0-2,15-4,-10 2,0 1,5 2,80 1,-68 2,0-1,35-7,-33 5,-37 3,0 0,0-1,0-1,8-1,-12 0,-4-1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54.39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13,'54'-1,"-13"0,32 4,-35 2,-25-2,0-1,1-1,3 0,134 11,-45-10,-23-1,31-5,-102 3,0-2,0 0,0 0,10-4,-11 2,0 2,0 0,1 0,-1 1,9-1,116 3,-61 1,-65-1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8:58.00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0,'12'1,"0"1,0 0,-1 1,1 0,-1 0,0 2,2 0,2 1,0-1,0 0,14 1,22 2,-8 0,0-3,41 0,1053-6,-591 2,-281-14,-198 15,-18-1,39-4,-78 2,-3-2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2T12:09:19.974"/>
    </inkml:context>
    <inkml:brush xml:id="br0">
      <inkml:brushProperty name="width" value="0.2" units="cm"/>
      <inkml:brushProperty name="height" value="0.4" units="cm"/>
      <inkml:brushProperty name="color" value="#D9AEFF"/>
      <inkml:brushProperty name="tip" value="rectangle"/>
      <inkml:brushProperty name="rasterOp" value="maskPen"/>
      <inkml:brushProperty name="ignorePressure" value="1"/>
    </inkml:brush>
  </inkml:definitions>
  <inkml:trace contextRef="#ctx0" brushRef="#br0">1 3,'32'-1,"-19"0,0 1,1 0,-1 0,0 1,0 1,0 1,0 0,0 0,-1 1,3 1,-3 0,1 0,0-2,-1 1,1-2,1 0,6 0,40 8,-33-6,-1 0,1-2,0-1,-1-1,10-2,26 0,1617 2,-1646-1,0-2,18-5,-19 3,0 1,28 1,11 4,23 1,14-5,-50-2,0 0,15 3,-15 2,-47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499A1-8BD5-4E87-86C5-9B5EB7A8C32A}" type="datetimeFigureOut">
              <a:rPr lang="en-GB" smtClean="0"/>
              <a:t>30/03/2021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C285C-8395-45AC-A394-D3D3FF04791A}" type="slidenum">
              <a:rPr lang="en-GB" smtClean="0"/>
              <a:t>‹#›</a:t>
            </a:fld>
            <a:endParaRPr lang="en-GB"/>
          </a:p>
        </p:txBody>
      </p:sp>
    </p:spTree>
    <p:extLst>
      <p:ext uri="{BB962C8B-B14F-4D97-AF65-F5344CB8AC3E}">
        <p14:creationId xmlns:p14="http://schemas.microsoft.com/office/powerpoint/2010/main" val="137879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a:t>
            </a:fld>
            <a:endParaRPr lang="en-GB"/>
          </a:p>
        </p:txBody>
      </p:sp>
    </p:spTree>
    <p:extLst>
      <p:ext uri="{BB962C8B-B14F-4D97-AF65-F5344CB8AC3E}">
        <p14:creationId xmlns:p14="http://schemas.microsoft.com/office/powerpoint/2010/main" val="1494448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14</a:t>
            </a:fld>
            <a:endParaRPr lang="en-GB"/>
          </a:p>
        </p:txBody>
      </p:sp>
    </p:spTree>
    <p:extLst>
      <p:ext uri="{BB962C8B-B14F-4D97-AF65-F5344CB8AC3E}">
        <p14:creationId xmlns:p14="http://schemas.microsoft.com/office/powerpoint/2010/main" val="375913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15</a:t>
            </a:fld>
            <a:endParaRPr lang="en-GB"/>
          </a:p>
        </p:txBody>
      </p:sp>
    </p:spTree>
    <p:extLst>
      <p:ext uri="{BB962C8B-B14F-4D97-AF65-F5344CB8AC3E}">
        <p14:creationId xmlns:p14="http://schemas.microsoft.com/office/powerpoint/2010/main" val="2722558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16</a:t>
            </a:fld>
            <a:endParaRPr lang="en-GB"/>
          </a:p>
        </p:txBody>
      </p:sp>
    </p:spTree>
    <p:extLst>
      <p:ext uri="{BB962C8B-B14F-4D97-AF65-F5344CB8AC3E}">
        <p14:creationId xmlns:p14="http://schemas.microsoft.com/office/powerpoint/2010/main" val="293084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20</a:t>
            </a:fld>
            <a:endParaRPr lang="en-GB"/>
          </a:p>
        </p:txBody>
      </p:sp>
    </p:spTree>
    <p:extLst>
      <p:ext uri="{BB962C8B-B14F-4D97-AF65-F5344CB8AC3E}">
        <p14:creationId xmlns:p14="http://schemas.microsoft.com/office/powerpoint/2010/main" val="278160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21</a:t>
            </a:fld>
            <a:endParaRPr lang="en-GB"/>
          </a:p>
        </p:txBody>
      </p:sp>
    </p:spTree>
    <p:extLst>
      <p:ext uri="{BB962C8B-B14F-4D97-AF65-F5344CB8AC3E}">
        <p14:creationId xmlns:p14="http://schemas.microsoft.com/office/powerpoint/2010/main" val="252366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23</a:t>
            </a:fld>
            <a:endParaRPr lang="en-GB"/>
          </a:p>
        </p:txBody>
      </p:sp>
    </p:spTree>
    <p:extLst>
      <p:ext uri="{BB962C8B-B14F-4D97-AF65-F5344CB8AC3E}">
        <p14:creationId xmlns:p14="http://schemas.microsoft.com/office/powerpoint/2010/main" val="3826721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25</a:t>
            </a:fld>
            <a:endParaRPr lang="en-GB"/>
          </a:p>
        </p:txBody>
      </p:sp>
    </p:spTree>
    <p:extLst>
      <p:ext uri="{BB962C8B-B14F-4D97-AF65-F5344CB8AC3E}">
        <p14:creationId xmlns:p14="http://schemas.microsoft.com/office/powerpoint/2010/main" val="2933825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26</a:t>
            </a:fld>
            <a:endParaRPr lang="en-GB"/>
          </a:p>
        </p:txBody>
      </p:sp>
    </p:spTree>
    <p:extLst>
      <p:ext uri="{BB962C8B-B14F-4D97-AF65-F5344CB8AC3E}">
        <p14:creationId xmlns:p14="http://schemas.microsoft.com/office/powerpoint/2010/main" val="50287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27</a:t>
            </a:fld>
            <a:endParaRPr lang="en-GB"/>
          </a:p>
        </p:txBody>
      </p:sp>
    </p:spTree>
    <p:extLst>
      <p:ext uri="{BB962C8B-B14F-4D97-AF65-F5344CB8AC3E}">
        <p14:creationId xmlns:p14="http://schemas.microsoft.com/office/powerpoint/2010/main" val="3718830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2C285C-8395-45AC-A394-D3D3FF0479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262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2</a:t>
            </a:fld>
            <a:endParaRPr lang="en-GB"/>
          </a:p>
        </p:txBody>
      </p:sp>
    </p:spTree>
    <p:extLst>
      <p:ext uri="{BB962C8B-B14F-4D97-AF65-F5344CB8AC3E}">
        <p14:creationId xmlns:p14="http://schemas.microsoft.com/office/powerpoint/2010/main" val="494890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31</a:t>
            </a:fld>
            <a:endParaRPr lang="en-GB"/>
          </a:p>
        </p:txBody>
      </p:sp>
    </p:spTree>
    <p:extLst>
      <p:ext uri="{BB962C8B-B14F-4D97-AF65-F5344CB8AC3E}">
        <p14:creationId xmlns:p14="http://schemas.microsoft.com/office/powerpoint/2010/main" val="3966594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32</a:t>
            </a:fld>
            <a:endParaRPr lang="en-GB"/>
          </a:p>
        </p:txBody>
      </p:sp>
    </p:spTree>
    <p:extLst>
      <p:ext uri="{BB962C8B-B14F-4D97-AF65-F5344CB8AC3E}">
        <p14:creationId xmlns:p14="http://schemas.microsoft.com/office/powerpoint/2010/main" val="41345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218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015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358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336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389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40</a:t>
            </a:fld>
            <a:endParaRPr lang="en-GB"/>
          </a:p>
        </p:txBody>
      </p:sp>
    </p:spTree>
    <p:extLst>
      <p:ext uri="{BB962C8B-B14F-4D97-AF65-F5344CB8AC3E}">
        <p14:creationId xmlns:p14="http://schemas.microsoft.com/office/powerpoint/2010/main" val="2203248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41</a:t>
            </a:fld>
            <a:endParaRPr lang="en-GB"/>
          </a:p>
        </p:txBody>
      </p:sp>
    </p:spTree>
    <p:extLst>
      <p:ext uri="{BB962C8B-B14F-4D97-AF65-F5344CB8AC3E}">
        <p14:creationId xmlns:p14="http://schemas.microsoft.com/office/powerpoint/2010/main" val="1217565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42</a:t>
            </a:fld>
            <a:endParaRPr lang="en-GB"/>
          </a:p>
        </p:txBody>
      </p:sp>
    </p:spTree>
    <p:extLst>
      <p:ext uri="{BB962C8B-B14F-4D97-AF65-F5344CB8AC3E}">
        <p14:creationId xmlns:p14="http://schemas.microsoft.com/office/powerpoint/2010/main" val="141285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3</a:t>
            </a:fld>
            <a:endParaRPr lang="en-GB"/>
          </a:p>
        </p:txBody>
      </p:sp>
    </p:spTree>
    <p:extLst>
      <p:ext uri="{BB962C8B-B14F-4D97-AF65-F5344CB8AC3E}">
        <p14:creationId xmlns:p14="http://schemas.microsoft.com/office/powerpoint/2010/main" val="379676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45</a:t>
            </a:fld>
            <a:endParaRPr lang="en-GB"/>
          </a:p>
        </p:txBody>
      </p:sp>
    </p:spTree>
    <p:extLst>
      <p:ext uri="{BB962C8B-B14F-4D97-AF65-F5344CB8AC3E}">
        <p14:creationId xmlns:p14="http://schemas.microsoft.com/office/powerpoint/2010/main" val="2837890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46</a:t>
            </a:fld>
            <a:endParaRPr lang="en-GB"/>
          </a:p>
        </p:txBody>
      </p:sp>
    </p:spTree>
    <p:extLst>
      <p:ext uri="{BB962C8B-B14F-4D97-AF65-F5344CB8AC3E}">
        <p14:creationId xmlns:p14="http://schemas.microsoft.com/office/powerpoint/2010/main" val="420112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2C285C-8395-45AC-A394-D3D3FF0479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34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2C285C-8395-45AC-A394-D3D3FF0479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500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51</a:t>
            </a:fld>
            <a:endParaRPr lang="en-GB"/>
          </a:p>
        </p:txBody>
      </p:sp>
    </p:spTree>
    <p:extLst>
      <p:ext uri="{BB962C8B-B14F-4D97-AF65-F5344CB8AC3E}">
        <p14:creationId xmlns:p14="http://schemas.microsoft.com/office/powerpoint/2010/main" val="3187514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kern="1200" dirty="0">
                <a:solidFill>
                  <a:schemeClr val="tx1"/>
                </a:solidFill>
                <a:effectLst/>
                <a:latin typeface="+mn-lt"/>
                <a:ea typeface="+mn-ea"/>
                <a:cs typeface="+mn-cs"/>
              </a:rPr>
              <a:t>last thing </a:t>
            </a:r>
            <a:r>
              <a:rPr lang="en-GB" sz="1200" b="0" i="0" kern="1200" dirty="0" err="1">
                <a:solidFill>
                  <a:schemeClr val="tx1"/>
                </a:solidFill>
                <a:effectLst/>
                <a:latin typeface="+mn-lt"/>
                <a:ea typeface="+mn-ea"/>
                <a:cs typeface="+mn-cs"/>
              </a:rPr>
              <a:t>i'm</a:t>
            </a:r>
            <a:r>
              <a:rPr lang="en-GB" sz="1200" b="0" i="0" kern="1200" dirty="0">
                <a:solidFill>
                  <a:schemeClr val="tx1"/>
                </a:solidFill>
                <a:effectLst/>
                <a:latin typeface="+mn-lt"/>
                <a:ea typeface="+mn-ea"/>
                <a:cs typeface="+mn-cs"/>
              </a:rPr>
              <a:t> going to look  at is a bit more about data  visualization  </a:t>
            </a:r>
          </a:p>
          <a:p>
            <a:pPr rtl="0" fontAlgn="base"/>
            <a:r>
              <a:rPr lang="en-GB" sz="1200" b="0" i="0" kern="1200" dirty="0">
                <a:solidFill>
                  <a:schemeClr val="tx1"/>
                </a:solidFill>
                <a:effectLst/>
                <a:latin typeface="+mn-lt"/>
                <a:ea typeface="+mn-ea"/>
                <a:cs typeface="+mn-cs"/>
              </a:rPr>
              <a:t>specifically looking at creating  line plots   </a:t>
            </a:r>
          </a:p>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55</a:t>
            </a:fld>
            <a:endParaRPr lang="en-GB"/>
          </a:p>
        </p:txBody>
      </p:sp>
    </p:spTree>
    <p:extLst>
      <p:ext uri="{BB962C8B-B14F-4D97-AF65-F5344CB8AC3E}">
        <p14:creationId xmlns:p14="http://schemas.microsoft.com/office/powerpoint/2010/main" val="625177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56</a:t>
            </a:fld>
            <a:endParaRPr lang="en-GB"/>
          </a:p>
        </p:txBody>
      </p:sp>
    </p:spTree>
    <p:extLst>
      <p:ext uri="{BB962C8B-B14F-4D97-AF65-F5344CB8AC3E}">
        <p14:creationId xmlns:p14="http://schemas.microsoft.com/office/powerpoint/2010/main" val="1702434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57</a:t>
            </a:fld>
            <a:endParaRPr lang="en-GB"/>
          </a:p>
        </p:txBody>
      </p:sp>
    </p:spTree>
    <p:extLst>
      <p:ext uri="{BB962C8B-B14F-4D97-AF65-F5344CB8AC3E}">
        <p14:creationId xmlns:p14="http://schemas.microsoft.com/office/powerpoint/2010/main" val="1039088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58</a:t>
            </a:fld>
            <a:endParaRPr lang="en-GB"/>
          </a:p>
        </p:txBody>
      </p:sp>
    </p:spTree>
    <p:extLst>
      <p:ext uri="{BB962C8B-B14F-4D97-AF65-F5344CB8AC3E}">
        <p14:creationId xmlns:p14="http://schemas.microsoft.com/office/powerpoint/2010/main" val="2172964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59</a:t>
            </a:fld>
            <a:endParaRPr lang="en-GB"/>
          </a:p>
        </p:txBody>
      </p:sp>
    </p:spTree>
    <p:extLst>
      <p:ext uri="{BB962C8B-B14F-4D97-AF65-F5344CB8AC3E}">
        <p14:creationId xmlns:p14="http://schemas.microsoft.com/office/powerpoint/2010/main" val="1839727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4</a:t>
            </a:fld>
            <a:endParaRPr lang="en-GB"/>
          </a:p>
        </p:txBody>
      </p:sp>
    </p:spTree>
    <p:extLst>
      <p:ext uri="{BB962C8B-B14F-4D97-AF65-F5344CB8AC3E}">
        <p14:creationId xmlns:p14="http://schemas.microsoft.com/office/powerpoint/2010/main" val="1307211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60</a:t>
            </a:fld>
            <a:endParaRPr lang="en-GB"/>
          </a:p>
        </p:txBody>
      </p:sp>
    </p:spTree>
    <p:extLst>
      <p:ext uri="{BB962C8B-B14F-4D97-AF65-F5344CB8AC3E}">
        <p14:creationId xmlns:p14="http://schemas.microsoft.com/office/powerpoint/2010/main" val="2214335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61</a:t>
            </a:fld>
            <a:endParaRPr lang="en-GB"/>
          </a:p>
        </p:txBody>
      </p:sp>
    </p:spTree>
    <p:extLst>
      <p:ext uri="{BB962C8B-B14F-4D97-AF65-F5344CB8AC3E}">
        <p14:creationId xmlns:p14="http://schemas.microsoft.com/office/powerpoint/2010/main" val="1304141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63</a:t>
            </a:fld>
            <a:endParaRPr lang="en-GB"/>
          </a:p>
        </p:txBody>
      </p:sp>
    </p:spTree>
    <p:extLst>
      <p:ext uri="{BB962C8B-B14F-4D97-AF65-F5344CB8AC3E}">
        <p14:creationId xmlns:p14="http://schemas.microsoft.com/office/powerpoint/2010/main" val="397077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64</a:t>
            </a:fld>
            <a:endParaRPr lang="en-GB"/>
          </a:p>
        </p:txBody>
      </p:sp>
    </p:spTree>
    <p:extLst>
      <p:ext uri="{BB962C8B-B14F-4D97-AF65-F5344CB8AC3E}">
        <p14:creationId xmlns:p14="http://schemas.microsoft.com/office/powerpoint/2010/main" val="3672359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65</a:t>
            </a:fld>
            <a:endParaRPr lang="en-GB"/>
          </a:p>
        </p:txBody>
      </p:sp>
    </p:spTree>
    <p:extLst>
      <p:ext uri="{BB962C8B-B14F-4D97-AF65-F5344CB8AC3E}">
        <p14:creationId xmlns:p14="http://schemas.microsoft.com/office/powerpoint/2010/main" val="3866825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66</a:t>
            </a:fld>
            <a:endParaRPr lang="en-GB"/>
          </a:p>
        </p:txBody>
      </p:sp>
    </p:spTree>
    <p:extLst>
      <p:ext uri="{BB962C8B-B14F-4D97-AF65-F5344CB8AC3E}">
        <p14:creationId xmlns:p14="http://schemas.microsoft.com/office/powerpoint/2010/main" val="4209720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67</a:t>
            </a:fld>
            <a:endParaRPr lang="en-GB"/>
          </a:p>
        </p:txBody>
      </p:sp>
    </p:spTree>
    <p:extLst>
      <p:ext uri="{BB962C8B-B14F-4D97-AF65-F5344CB8AC3E}">
        <p14:creationId xmlns:p14="http://schemas.microsoft.com/office/powerpoint/2010/main" val="34596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68</a:t>
            </a:fld>
            <a:endParaRPr lang="en-GB"/>
          </a:p>
        </p:txBody>
      </p:sp>
    </p:spTree>
    <p:extLst>
      <p:ext uri="{BB962C8B-B14F-4D97-AF65-F5344CB8AC3E}">
        <p14:creationId xmlns:p14="http://schemas.microsoft.com/office/powerpoint/2010/main" val="2204794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70</a:t>
            </a:fld>
            <a:endParaRPr lang="en-GB"/>
          </a:p>
        </p:txBody>
      </p:sp>
    </p:spTree>
    <p:extLst>
      <p:ext uri="{BB962C8B-B14F-4D97-AF65-F5344CB8AC3E}">
        <p14:creationId xmlns:p14="http://schemas.microsoft.com/office/powerpoint/2010/main" val="4248123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71</a:t>
            </a:fld>
            <a:endParaRPr lang="en-GB"/>
          </a:p>
        </p:txBody>
      </p:sp>
    </p:spTree>
    <p:extLst>
      <p:ext uri="{BB962C8B-B14F-4D97-AF65-F5344CB8AC3E}">
        <p14:creationId xmlns:p14="http://schemas.microsoft.com/office/powerpoint/2010/main" val="3243389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732C3C-A191-48C2-A7E8-9C96AF841A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063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73</a:t>
            </a:fld>
            <a:endParaRPr lang="en-GB"/>
          </a:p>
        </p:txBody>
      </p:sp>
    </p:spTree>
    <p:extLst>
      <p:ext uri="{BB962C8B-B14F-4D97-AF65-F5344CB8AC3E}">
        <p14:creationId xmlns:p14="http://schemas.microsoft.com/office/powerpoint/2010/main" val="2382943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kern="1200" dirty="0">
                <a:solidFill>
                  <a:schemeClr val="tx1"/>
                </a:solidFill>
                <a:effectLst/>
                <a:latin typeface="+mn-lt"/>
                <a:ea typeface="+mn-ea"/>
                <a:cs typeface="+mn-cs"/>
              </a:rPr>
              <a:t>a few more  radar functions  we have read underscore csv 2 that is  for  semicolon separated files so files similar to </a:t>
            </a:r>
            <a:r>
              <a:rPr lang="en-GB" sz="1200" b="0" i="0" kern="1200" dirty="0" err="1">
                <a:solidFill>
                  <a:schemeClr val="tx1"/>
                </a:solidFill>
                <a:effectLst/>
                <a:latin typeface="+mn-lt"/>
                <a:ea typeface="+mn-ea"/>
                <a:cs typeface="+mn-cs"/>
              </a:rPr>
              <a:t>csvs</a:t>
            </a:r>
            <a:r>
              <a:rPr lang="en-GB" sz="1200" b="0" i="0" kern="1200" dirty="0">
                <a:solidFill>
                  <a:schemeClr val="tx1"/>
                </a:solidFill>
                <a:effectLst/>
                <a:latin typeface="+mn-lt"/>
                <a:ea typeface="+mn-ea"/>
                <a:cs typeface="+mn-cs"/>
              </a:rPr>
              <a:t> but rather than co sorry  rather than commas  for separating values we use semicolons   </a:t>
            </a:r>
          </a:p>
          <a:p>
            <a:pPr rtl="0" fontAlgn="base"/>
            <a:r>
              <a:rPr lang="en-GB" sz="1200" b="0" i="0" kern="1200" dirty="0">
                <a:solidFill>
                  <a:schemeClr val="tx1"/>
                </a:solidFill>
                <a:effectLst/>
                <a:latin typeface="+mn-lt"/>
                <a:ea typeface="+mn-ea"/>
                <a:cs typeface="+mn-cs"/>
              </a:rPr>
              <a:t>there's  read underscore </a:t>
            </a:r>
            <a:r>
              <a:rPr lang="en-GB" sz="1200" b="0" i="0" kern="1200" dirty="0" err="1">
                <a:solidFill>
                  <a:schemeClr val="tx1"/>
                </a:solidFill>
                <a:effectLst/>
                <a:latin typeface="+mn-lt"/>
                <a:ea typeface="+mn-ea"/>
                <a:cs typeface="+mn-cs"/>
              </a:rPr>
              <a:t>tsv</a:t>
            </a:r>
            <a:r>
              <a:rPr lang="en-GB" sz="1200" b="0" i="0" kern="1200" dirty="0">
                <a:solidFill>
                  <a:schemeClr val="tx1"/>
                </a:solidFill>
                <a:effectLst/>
                <a:latin typeface="+mn-lt"/>
                <a:ea typeface="+mn-ea"/>
                <a:cs typeface="+mn-cs"/>
              </a:rPr>
              <a:t>  which is for reading tab separated files  rather than a comma user tab  and  </a:t>
            </a:r>
          </a:p>
          <a:p>
            <a:pPr rtl="0" fontAlgn="base"/>
            <a:r>
              <a:rPr lang="en-GB" sz="1200" b="0" i="0" kern="1200" dirty="0">
                <a:solidFill>
                  <a:schemeClr val="tx1"/>
                </a:solidFill>
                <a:effectLst/>
                <a:latin typeface="+mn-lt"/>
                <a:ea typeface="+mn-ea"/>
                <a:cs typeface="+mn-cs"/>
              </a:rPr>
              <a:t>read underscore </a:t>
            </a:r>
            <a:r>
              <a:rPr lang="en-GB" sz="1200" b="0" i="0" kern="1200" dirty="0" err="1">
                <a:solidFill>
                  <a:schemeClr val="tx1"/>
                </a:solidFill>
                <a:effectLst/>
                <a:latin typeface="+mn-lt"/>
                <a:ea typeface="+mn-ea"/>
                <a:cs typeface="+mn-cs"/>
              </a:rPr>
              <a:t>delim</a:t>
            </a:r>
            <a:r>
              <a:rPr lang="en-GB" sz="1200" b="0" i="0" kern="1200" dirty="0">
                <a:solidFill>
                  <a:schemeClr val="tx1"/>
                </a:solidFill>
                <a:effectLst/>
                <a:latin typeface="+mn-lt"/>
                <a:ea typeface="+mn-ea"/>
                <a:cs typeface="+mn-cs"/>
              </a:rPr>
              <a:t> which is for  any form of delimited file so  um it could be tab separated semicolon  or column separated  you just have to manually specify what  character is being used  to split out those different values  </a:t>
            </a:r>
          </a:p>
          <a:p>
            <a:pPr rtl="0" fontAlgn="base"/>
            <a:r>
              <a:rPr lang="en-GB" sz="1200" b="0" i="0" kern="1200" dirty="0">
                <a:solidFill>
                  <a:schemeClr val="tx1"/>
                </a:solidFill>
                <a:effectLst/>
                <a:latin typeface="+mn-lt"/>
                <a:ea typeface="+mn-ea"/>
                <a:cs typeface="+mn-cs"/>
              </a:rPr>
              <a:t>all of these accept  the same arguments that we used for  readers or csv  so all names skip comment  </a:t>
            </a:r>
          </a:p>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74</a:t>
            </a:fld>
            <a:endParaRPr lang="en-GB"/>
          </a:p>
        </p:txBody>
      </p:sp>
    </p:spTree>
    <p:extLst>
      <p:ext uri="{BB962C8B-B14F-4D97-AF65-F5344CB8AC3E}">
        <p14:creationId xmlns:p14="http://schemas.microsoft.com/office/powerpoint/2010/main" val="3439024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kern="1200" dirty="0">
                <a:solidFill>
                  <a:schemeClr val="tx1"/>
                </a:solidFill>
                <a:effectLst/>
                <a:latin typeface="+mn-lt"/>
                <a:ea typeface="+mn-ea"/>
                <a:cs typeface="+mn-cs"/>
              </a:rPr>
              <a:t>a few more  radar functions  we have read underscore csv 2 that is  for  semicolon separated files so files similar to </a:t>
            </a:r>
            <a:r>
              <a:rPr lang="en-GB" sz="1200" b="0" i="0" kern="1200" dirty="0" err="1">
                <a:solidFill>
                  <a:schemeClr val="tx1"/>
                </a:solidFill>
                <a:effectLst/>
                <a:latin typeface="+mn-lt"/>
                <a:ea typeface="+mn-ea"/>
                <a:cs typeface="+mn-cs"/>
              </a:rPr>
              <a:t>csvs</a:t>
            </a:r>
            <a:r>
              <a:rPr lang="en-GB" sz="1200" b="0" i="0" kern="1200" dirty="0">
                <a:solidFill>
                  <a:schemeClr val="tx1"/>
                </a:solidFill>
                <a:effectLst/>
                <a:latin typeface="+mn-lt"/>
                <a:ea typeface="+mn-ea"/>
                <a:cs typeface="+mn-cs"/>
              </a:rPr>
              <a:t> but rather than co sorry  rather than commas  for separating values we use semicolons   </a:t>
            </a:r>
          </a:p>
          <a:p>
            <a:pPr rtl="0" fontAlgn="base"/>
            <a:r>
              <a:rPr lang="en-GB" sz="1200" b="0" i="0" kern="1200" dirty="0">
                <a:solidFill>
                  <a:schemeClr val="tx1"/>
                </a:solidFill>
                <a:effectLst/>
                <a:latin typeface="+mn-lt"/>
                <a:ea typeface="+mn-ea"/>
                <a:cs typeface="+mn-cs"/>
              </a:rPr>
              <a:t>there's  read underscore </a:t>
            </a:r>
            <a:r>
              <a:rPr lang="en-GB" sz="1200" b="0" i="0" kern="1200" dirty="0" err="1">
                <a:solidFill>
                  <a:schemeClr val="tx1"/>
                </a:solidFill>
                <a:effectLst/>
                <a:latin typeface="+mn-lt"/>
                <a:ea typeface="+mn-ea"/>
                <a:cs typeface="+mn-cs"/>
              </a:rPr>
              <a:t>tsv</a:t>
            </a:r>
            <a:r>
              <a:rPr lang="en-GB" sz="1200" b="0" i="0" kern="1200" dirty="0">
                <a:solidFill>
                  <a:schemeClr val="tx1"/>
                </a:solidFill>
                <a:effectLst/>
                <a:latin typeface="+mn-lt"/>
                <a:ea typeface="+mn-ea"/>
                <a:cs typeface="+mn-cs"/>
              </a:rPr>
              <a:t>  which is for reading tab separated files  rather than a comma user tab  and  </a:t>
            </a:r>
          </a:p>
          <a:p>
            <a:pPr rtl="0" fontAlgn="base"/>
            <a:r>
              <a:rPr lang="en-GB" sz="1200" b="0" i="0" kern="1200" dirty="0">
                <a:solidFill>
                  <a:schemeClr val="tx1"/>
                </a:solidFill>
                <a:effectLst/>
                <a:latin typeface="+mn-lt"/>
                <a:ea typeface="+mn-ea"/>
                <a:cs typeface="+mn-cs"/>
              </a:rPr>
              <a:t>read underscore </a:t>
            </a:r>
            <a:r>
              <a:rPr lang="en-GB" sz="1200" b="0" i="0" kern="1200" dirty="0" err="1">
                <a:solidFill>
                  <a:schemeClr val="tx1"/>
                </a:solidFill>
                <a:effectLst/>
                <a:latin typeface="+mn-lt"/>
                <a:ea typeface="+mn-ea"/>
                <a:cs typeface="+mn-cs"/>
              </a:rPr>
              <a:t>delim</a:t>
            </a:r>
            <a:r>
              <a:rPr lang="en-GB" sz="1200" b="0" i="0" kern="1200" dirty="0">
                <a:solidFill>
                  <a:schemeClr val="tx1"/>
                </a:solidFill>
                <a:effectLst/>
                <a:latin typeface="+mn-lt"/>
                <a:ea typeface="+mn-ea"/>
                <a:cs typeface="+mn-cs"/>
              </a:rPr>
              <a:t> which is for  any form of delimited file so  um it could be tab separated semicolon  or column separated  you just have to manually specify what  character is being used  to split out those different values  </a:t>
            </a:r>
          </a:p>
          <a:p>
            <a:pPr rtl="0" fontAlgn="base"/>
            <a:r>
              <a:rPr lang="en-GB" sz="1200" b="0" i="0" kern="1200" dirty="0">
                <a:solidFill>
                  <a:schemeClr val="tx1"/>
                </a:solidFill>
                <a:effectLst/>
                <a:latin typeface="+mn-lt"/>
                <a:ea typeface="+mn-ea"/>
                <a:cs typeface="+mn-cs"/>
              </a:rPr>
              <a:t>all of these accept  the same arguments that we used for  readers or csv  so all names skip comment  </a:t>
            </a:r>
          </a:p>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75</a:t>
            </a:fld>
            <a:endParaRPr lang="en-GB"/>
          </a:p>
        </p:txBody>
      </p:sp>
    </p:spTree>
    <p:extLst>
      <p:ext uri="{BB962C8B-B14F-4D97-AF65-F5344CB8AC3E}">
        <p14:creationId xmlns:p14="http://schemas.microsoft.com/office/powerpoint/2010/main" val="286958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9</a:t>
            </a:fld>
            <a:endParaRPr lang="en-GB"/>
          </a:p>
        </p:txBody>
      </p:sp>
    </p:spTree>
    <p:extLst>
      <p:ext uri="{BB962C8B-B14F-4D97-AF65-F5344CB8AC3E}">
        <p14:creationId xmlns:p14="http://schemas.microsoft.com/office/powerpoint/2010/main" val="231519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10</a:t>
            </a:fld>
            <a:endParaRPr lang="en-GB"/>
          </a:p>
        </p:txBody>
      </p:sp>
    </p:spTree>
    <p:extLst>
      <p:ext uri="{BB962C8B-B14F-4D97-AF65-F5344CB8AC3E}">
        <p14:creationId xmlns:p14="http://schemas.microsoft.com/office/powerpoint/2010/main" val="113743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12</a:t>
            </a:fld>
            <a:endParaRPr lang="en-GB"/>
          </a:p>
        </p:txBody>
      </p:sp>
    </p:spTree>
    <p:extLst>
      <p:ext uri="{BB962C8B-B14F-4D97-AF65-F5344CB8AC3E}">
        <p14:creationId xmlns:p14="http://schemas.microsoft.com/office/powerpoint/2010/main" val="263778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2C285C-8395-45AC-A394-D3D3FF04791A}" type="slidenum">
              <a:rPr lang="en-GB" smtClean="0"/>
              <a:t>13</a:t>
            </a:fld>
            <a:endParaRPr lang="en-GB"/>
          </a:p>
        </p:txBody>
      </p:sp>
    </p:spTree>
    <p:extLst>
      <p:ext uri="{BB962C8B-B14F-4D97-AF65-F5344CB8AC3E}">
        <p14:creationId xmlns:p14="http://schemas.microsoft.com/office/powerpoint/2010/main" val="105595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30/03/2021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475166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51ECC-8CB2-4F6B-96D8-F17C9B8106C6}" type="datetimeFigureOut">
              <a:rPr lang="en-GB" smtClean="0"/>
              <a:t>30/03/2021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68932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D451ECC-8CB2-4F6B-96D8-F17C9B8106C6}" type="datetimeFigureOut">
              <a:rPr lang="en-GB" smtClean="0"/>
              <a:t>30/03/2021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577767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D451ECC-8CB2-4F6B-96D8-F17C9B8106C6}" type="datetimeFigureOut">
              <a:rPr lang="en-GB" smtClean="0"/>
              <a:t>30/03/2021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10784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30/03/2021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28116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30/03/2021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264959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EE9517-8E69-4FF1-9294-E1E54A394BAE}" type="datetime1">
              <a:rPr lang="en-US" smtClean="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710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A8E48-174D-4FEB-9E49-805E25B6E4DE}" type="datetime1">
              <a:rPr lang="en-US" smtClean="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3815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8E718-7869-4C6F-963F-37646651C408}" type="datetime1">
              <a:rPr lang="en-US" smtClean="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2316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AC8F81-CFCC-4380-95A1-3EA40326D83F}" type="datetime1">
              <a:rPr lang="en-US" smtClean="0"/>
              <a:t>3/30/2021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29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F3D059-B916-4F7C-A4ED-4054F320AB5E}" type="datetime1">
              <a:rPr lang="en-US" smtClean="0"/>
              <a:t>3/30/2021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096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51ECC-8CB2-4F6B-96D8-F17C9B8106C6}" type="datetimeFigureOut">
              <a:rPr lang="en-GB" smtClean="0"/>
              <a:t>30/03/2021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225736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C09DA-8BB6-47A9-8041-F86B534ABC44}" type="datetime1">
              <a:rPr lang="en-US" smtClean="0"/>
              <a:t>3/30/2021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416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t>3/30/2021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5307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95BC2-041D-4BFD-90E5-0281AA95C4F8}" type="datetime1">
              <a:rPr lang="en-US" smtClean="0"/>
              <a:t>3/30/2021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5110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t>3/30/2021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6453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2DEFFE-95A2-43FF-99D5-6E7D22FB0B88}" type="datetime1">
              <a:rPr lang="en-US" smtClean="0"/>
              <a:t>3/30/2021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642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028F6ED-3CC4-4AFC-845E-EA395F55A80F}" type="datetime1">
              <a:rPr lang="en-US" smtClean="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2546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E898A29-D8FB-46E0-94ED-76B45654629F}" type="datetime1">
              <a:rPr lang="en-US" smtClean="0"/>
              <a:t>3/30/2021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5412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BF942-E3E4-447D-BFAE-5B5B25F76F4C}" type="datetime1">
              <a:rPr lang="en-US" smtClean="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072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4C4CE-C594-4506-B364-99EFEEFBB023}" type="datetime1">
              <a:rPr lang="en-US" smtClean="0"/>
              <a:t>3/30/2021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8874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451ECC-8CB2-4F6B-96D8-F17C9B8106C6}" type="datetimeFigureOut">
              <a:rPr lang="en-GB" smtClean="0"/>
              <a:t>30/03/2021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91597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451ECC-8CB2-4F6B-96D8-F17C9B8106C6}" type="datetimeFigureOut">
              <a:rPr lang="en-GB" smtClean="0"/>
              <a:t>30/03/2021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194288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451ECC-8CB2-4F6B-96D8-F17C9B8106C6}" type="datetimeFigureOut">
              <a:rPr lang="en-GB" smtClean="0"/>
              <a:t>30/03/2021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29735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451ECC-8CB2-4F6B-96D8-F17C9B8106C6}" type="datetimeFigureOut">
              <a:rPr lang="en-GB" smtClean="0"/>
              <a:t>30/03/2021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10993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51ECC-8CB2-4F6B-96D8-F17C9B8106C6}" type="datetimeFigureOut">
              <a:rPr lang="en-GB" smtClean="0"/>
              <a:t>30/03/2021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338363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51ECC-8CB2-4F6B-96D8-F17C9B8106C6}" type="datetimeFigureOut">
              <a:rPr lang="en-GB" smtClean="0"/>
              <a:t>30/03/2021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2748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D451ECC-8CB2-4F6B-96D8-F17C9B8106C6}" type="datetimeFigureOut">
              <a:rPr lang="en-GB" smtClean="0"/>
              <a:t>30/03/2021</a:t>
            </a:fld>
            <a:endParaRPr lang="en-GB"/>
          </a:p>
        </p:txBody>
      </p:sp>
      <p:sp>
        <p:nvSpPr>
          <p:cNvPr id="6" name="Footer Placeholder 5"/>
          <p:cNvSpPr>
            <a:spLocks noGrp="1"/>
          </p:cNvSpPr>
          <p:nvPr>
            <p:ph type="ftr" sz="quarter" idx="11"/>
          </p:nvPr>
        </p:nvSpPr>
        <p:spPr>
          <a:xfrm>
            <a:off x="590396" y="6041362"/>
            <a:ext cx="3295413" cy="365125"/>
          </a:xfrm>
        </p:spPr>
        <p:txBody>
          <a:bodyPr/>
          <a:lstStyle/>
          <a:p>
            <a:endParaRPr lang="en-GB"/>
          </a:p>
        </p:txBody>
      </p:sp>
      <p:sp>
        <p:nvSpPr>
          <p:cNvPr id="7" name="Slide Number Placeholder 6"/>
          <p:cNvSpPr>
            <a:spLocks noGrp="1"/>
          </p:cNvSpPr>
          <p:nvPr>
            <p:ph type="sldNum" sz="quarter" idx="12"/>
          </p:nvPr>
        </p:nvSpPr>
        <p:spPr>
          <a:xfrm>
            <a:off x="4862689" y="5915888"/>
            <a:ext cx="1062155" cy="490599"/>
          </a:xfrm>
        </p:spPr>
        <p:txBody>
          <a:bodyPr/>
          <a:lstStyle/>
          <a:p>
            <a:fld id="{5641F4CF-FC58-4888-8F51-C58D8929CCA3}" type="slidenum">
              <a:rPr lang="en-GB" smtClean="0"/>
              <a:t>‹#›</a:t>
            </a:fld>
            <a:endParaRPr lang="en-GB"/>
          </a:p>
        </p:txBody>
      </p:sp>
    </p:spTree>
    <p:extLst>
      <p:ext uri="{BB962C8B-B14F-4D97-AF65-F5344CB8AC3E}">
        <p14:creationId xmlns:p14="http://schemas.microsoft.com/office/powerpoint/2010/main" val="192017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GB"/>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451ECC-8CB2-4F6B-96D8-F17C9B8106C6}" type="datetimeFigureOut">
              <a:rPr lang="en-GB" smtClean="0"/>
              <a:t>30/03/2021</a:t>
            </a:fld>
            <a:endParaRPr lang="en-GB"/>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5641F4CF-FC58-4888-8F51-C58D8929CCA3}" type="slidenum">
              <a:rPr lang="en-GB" smtClean="0"/>
              <a:t>‹#›</a:t>
            </a:fld>
            <a:endParaRPr lang="en-GB"/>
          </a:p>
        </p:txBody>
      </p:sp>
    </p:spTree>
    <p:extLst>
      <p:ext uri="{BB962C8B-B14F-4D97-AF65-F5344CB8AC3E}">
        <p14:creationId xmlns:p14="http://schemas.microsoft.com/office/powerpoint/2010/main" val="4130002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3/30/2021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758358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customXml" Target="../ink/ink8.xml"/><Relationship Id="rId26" Type="http://schemas.openxmlformats.org/officeDocument/2006/relationships/customXml" Target="../ink/ink12.xml"/><Relationship Id="rId21" Type="http://schemas.openxmlformats.org/officeDocument/2006/relationships/image" Target="../media/image36.png"/><Relationship Id="rId34" Type="http://schemas.openxmlformats.org/officeDocument/2006/relationships/customXml" Target="../ink/ink16.xml"/><Relationship Id="rId7" Type="http://schemas.openxmlformats.org/officeDocument/2006/relationships/image" Target="../media/image290.png"/><Relationship Id="rId12" Type="http://schemas.openxmlformats.org/officeDocument/2006/relationships/customXml" Target="../ink/ink5.xml"/><Relationship Id="rId17" Type="http://schemas.openxmlformats.org/officeDocument/2006/relationships/image" Target="../media/image34.png"/><Relationship Id="rId25" Type="http://schemas.openxmlformats.org/officeDocument/2006/relationships/image" Target="../media/image38.png"/><Relationship Id="rId33" Type="http://schemas.openxmlformats.org/officeDocument/2006/relationships/image" Target="../media/image42.png"/><Relationship Id="rId2" Type="http://schemas.openxmlformats.org/officeDocument/2006/relationships/notesSlide" Target="../notesSlides/notesSlide23.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customXml" Target="../ink/ink2.xml"/><Relationship Id="rId11" Type="http://schemas.openxmlformats.org/officeDocument/2006/relationships/image" Target="../media/image31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44.png"/><Relationship Id="rId5" Type="http://schemas.openxmlformats.org/officeDocument/2006/relationships/image" Target="../media/image280.png"/><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35.png"/><Relationship Id="rId31" Type="http://schemas.openxmlformats.org/officeDocument/2006/relationships/image" Target="../media/image41.png"/><Relationship Id="rId4" Type="http://schemas.openxmlformats.org/officeDocument/2006/relationships/customXml" Target="../ink/ink1.xml"/><Relationship Id="rId9" Type="http://schemas.openxmlformats.org/officeDocument/2006/relationships/image" Target="../media/image30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9.png"/><Relationship Id="rId30" Type="http://schemas.openxmlformats.org/officeDocument/2006/relationships/customXml" Target="../ink/ink14.xml"/><Relationship Id="rId35" Type="http://schemas.openxmlformats.org/officeDocument/2006/relationships/image" Target="../media/image43.png"/><Relationship Id="rId8" Type="http://schemas.openxmlformats.org/officeDocument/2006/relationships/customXml" Target="../ink/ink3.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hyperlink" Target="https://www.imdb.com/search/title/?year=2021&amp;title_type=feature&amp;"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hyperlink" Target="https://blog.rsquaredacademy.com/web-scraping/"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hyperlink" Target="https://towardsdatascience.com/introduction-to-data-frames-in-r-b9a6302d9a5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740.png"/><Relationship Id="rId5" Type="http://schemas.openxmlformats.org/officeDocument/2006/relationships/customXml" Target="../ink/ink18.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2EDBF-A0DE-4B4E-98B6-730797C814D1}"/>
              </a:ext>
            </a:extLst>
          </p:cNvPr>
          <p:cNvSpPr>
            <a:spLocks noGrp="1"/>
          </p:cNvSpPr>
          <p:nvPr>
            <p:ph type="ctrTitle"/>
          </p:nvPr>
        </p:nvSpPr>
        <p:spPr>
          <a:xfrm>
            <a:off x="6095999" y="1032918"/>
            <a:ext cx="5452533" cy="4792165"/>
          </a:xfrm>
          <a:effectLst/>
        </p:spPr>
        <p:txBody>
          <a:bodyPr anchor="ctr">
            <a:normAutofit/>
          </a:bodyPr>
          <a:lstStyle/>
          <a:p>
            <a:r>
              <a:rPr lang="en-GB" sz="6600" dirty="0"/>
              <a:t>Into the </a:t>
            </a:r>
            <a:r>
              <a:rPr lang="en-GB" sz="6600" dirty="0" err="1"/>
              <a:t>Tidyverse</a:t>
            </a:r>
            <a:br>
              <a:rPr lang="en-GB" sz="6600" dirty="0"/>
            </a:br>
            <a:br>
              <a:rPr lang="en-GB" sz="6600" dirty="0"/>
            </a:br>
            <a:r>
              <a:rPr lang="en-GB" sz="6600" dirty="0"/>
              <a:t>Session 2a </a:t>
            </a:r>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4675A79B-51A8-4F09-BF9D-D5F83D746D0D}"/>
              </a:ext>
            </a:extLst>
          </p:cNvPr>
          <p:cNvSpPr>
            <a:spLocks noGrp="1"/>
          </p:cNvSpPr>
          <p:nvPr>
            <p:ph type="subTitle" idx="1"/>
          </p:nvPr>
        </p:nvSpPr>
        <p:spPr>
          <a:xfrm>
            <a:off x="104976" y="5084374"/>
            <a:ext cx="3994015" cy="2294852"/>
          </a:xfrm>
          <a:effectLst/>
        </p:spPr>
        <p:txBody>
          <a:bodyPr anchor="ctr">
            <a:normAutofit/>
          </a:bodyPr>
          <a:lstStyle/>
          <a:p>
            <a:pPr algn="ctr"/>
            <a:r>
              <a:rPr lang="en-US" sz="1600" dirty="0"/>
              <a:t>Course written by Tim Hargreaves </a:t>
            </a:r>
          </a:p>
          <a:p>
            <a:pPr algn="ctr"/>
            <a:endParaRPr lang="en-GB" sz="2800" dirty="0"/>
          </a:p>
        </p:txBody>
      </p:sp>
    </p:spTree>
    <p:extLst>
      <p:ext uri="{BB962C8B-B14F-4D97-AF65-F5344CB8AC3E}">
        <p14:creationId xmlns:p14="http://schemas.microsoft.com/office/powerpoint/2010/main" val="1063933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CSV files </a:t>
            </a:r>
          </a:p>
        </p:txBody>
      </p:sp>
      <p:sp>
        <p:nvSpPr>
          <p:cNvPr id="9" name="Rectangle 8">
            <a:extLst>
              <a:ext uri="{FF2B5EF4-FFF2-40B4-BE49-F238E27FC236}">
                <a16:creationId xmlns:a16="http://schemas.microsoft.com/office/drawing/2014/main" id="{98E1078F-3A4D-4292-990B-BCAFDE64CCAB}"/>
              </a:ext>
            </a:extLst>
          </p:cNvPr>
          <p:cNvSpPr/>
          <p:nvPr/>
        </p:nvSpPr>
        <p:spPr>
          <a:xfrm>
            <a:off x="543297" y="2605562"/>
            <a:ext cx="5552701" cy="2862322"/>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Common-separated value (</a:t>
            </a:r>
            <a:r>
              <a:rPr lang="en-GB" b="1" dirty="0">
                <a:solidFill>
                  <a:srgbClr val="00B0F0"/>
                </a:solidFill>
                <a:latin typeface="Courier New" panose="02070309020205020404" pitchFamily="49" charset="0"/>
                <a:cs typeface="Courier New" panose="02070309020205020404" pitchFamily="49" charset="0"/>
              </a:rPr>
              <a:t>CSV</a:t>
            </a:r>
            <a:r>
              <a:rPr lang="en-GB" dirty="0">
                <a:solidFill>
                  <a:srgbClr val="000000"/>
                </a:solidFill>
              </a:rPr>
              <a:t>) files are almost certainly the most common storage format for flat data</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Each observation occupies its own line and fields are separated by commas (hence the name)</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b="1" dirty="0">
                <a:solidFill>
                  <a:srgbClr val="00B0F0"/>
                </a:solidFill>
                <a:latin typeface="Courier New" panose="02070309020205020404" pitchFamily="49" charset="0"/>
                <a:cs typeface="Courier New" panose="02070309020205020404" pitchFamily="49" charset="0"/>
              </a:rPr>
              <a:t>CSV</a:t>
            </a:r>
            <a:r>
              <a:rPr lang="en-GB" dirty="0">
                <a:solidFill>
                  <a:srgbClr val="000000"/>
                </a:solidFill>
              </a:rPr>
              <a:t>s can contain a </a:t>
            </a:r>
            <a:r>
              <a:rPr lang="en-GB" b="1" dirty="0">
                <a:solidFill>
                  <a:srgbClr val="00B0F0"/>
                </a:solidFill>
                <a:latin typeface="Courier New" panose="02070309020205020404" pitchFamily="49" charset="0"/>
                <a:cs typeface="Courier New" panose="02070309020205020404" pitchFamily="49" charset="0"/>
              </a:rPr>
              <a:t>header row</a:t>
            </a:r>
            <a:r>
              <a:rPr lang="en-GB" dirty="0">
                <a:solidFill>
                  <a:srgbClr val="000000"/>
                </a:solidFill>
              </a:rPr>
              <a:t> with </a:t>
            </a:r>
            <a:r>
              <a:rPr lang="en-GB" b="1" dirty="0">
                <a:solidFill>
                  <a:srgbClr val="00B0F0"/>
                </a:solidFill>
                <a:latin typeface="Courier New" panose="02070309020205020404" pitchFamily="49" charset="0"/>
                <a:cs typeface="Courier New" panose="02070309020205020404" pitchFamily="49" charset="0"/>
              </a:rPr>
              <a:t>column names</a:t>
            </a:r>
            <a:r>
              <a:rPr lang="en-GB" dirty="0">
                <a:solidFill>
                  <a:srgbClr val="000000"/>
                </a:solidFill>
              </a:rPr>
              <a:t>, although this is not always the case</a:t>
            </a:r>
            <a:endParaRPr kumimoji="0" lang="en-GB"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3C8ED99A-6D01-4C31-85E0-C00543F41165}"/>
              </a:ext>
            </a:extLst>
          </p:cNvPr>
          <p:cNvPicPr>
            <a:picLocks noChangeAspect="1"/>
          </p:cNvPicPr>
          <p:nvPr/>
        </p:nvPicPr>
        <p:blipFill>
          <a:blip r:embed="rId3"/>
          <a:stretch>
            <a:fillRect/>
          </a:stretch>
        </p:blipFill>
        <p:spPr>
          <a:xfrm>
            <a:off x="6614160" y="2605562"/>
            <a:ext cx="5386171" cy="3591596"/>
          </a:xfrm>
          <a:prstGeom prst="rect">
            <a:avLst/>
          </a:prstGeom>
        </p:spPr>
      </p:pic>
    </p:spTree>
    <p:extLst>
      <p:ext uri="{BB962C8B-B14F-4D97-AF65-F5344CB8AC3E}">
        <p14:creationId xmlns:p14="http://schemas.microsoft.com/office/powerpoint/2010/main" val="231142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Paths and Directories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1500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What are paths and directories </a:t>
            </a:r>
          </a:p>
        </p:txBody>
      </p:sp>
      <p:sp>
        <p:nvSpPr>
          <p:cNvPr id="9" name="Rectangle 8">
            <a:extLst>
              <a:ext uri="{FF2B5EF4-FFF2-40B4-BE49-F238E27FC236}">
                <a16:creationId xmlns:a16="http://schemas.microsoft.com/office/drawing/2014/main" id="{98E1078F-3A4D-4292-990B-BCAFDE64CCAB}"/>
              </a:ext>
            </a:extLst>
          </p:cNvPr>
          <p:cNvSpPr/>
          <p:nvPr/>
        </p:nvSpPr>
        <p:spPr>
          <a:xfrm>
            <a:off x="608493" y="2996327"/>
            <a:ext cx="3768636" cy="2585323"/>
          </a:xfrm>
          <a:prstGeom prst="rect">
            <a:avLst/>
          </a:prstGeom>
        </p:spPr>
        <p:txBody>
          <a:bodyPr wrap="square">
            <a:spAutoFit/>
          </a:bodyPr>
          <a:lstStyle/>
          <a:p>
            <a:pPr marL="285750" lvl="0" indent="-285750">
              <a:buFont typeface="Arial" panose="020B0604020202020204" pitchFamily="34" charset="0"/>
              <a:buChar char="•"/>
              <a:defRPr/>
            </a:pPr>
            <a:r>
              <a:rPr lang="en-GB" dirty="0"/>
              <a:t>Data files have a name and are located in a folder</a:t>
            </a:r>
          </a:p>
          <a:p>
            <a:pPr marL="285750" lvl="0" indent="-285750">
              <a:buFont typeface="Arial" panose="020B0604020202020204" pitchFamily="34" charset="0"/>
              <a:buChar char="•"/>
              <a:defRPr/>
            </a:pPr>
            <a:endParaRPr lang="en-GB" dirty="0"/>
          </a:p>
          <a:p>
            <a:pPr marL="285750" lvl="0" indent="-285750">
              <a:buFont typeface="Arial" panose="020B0604020202020204" pitchFamily="34" charset="0"/>
              <a:buChar char="•"/>
              <a:defRPr/>
            </a:pPr>
            <a:r>
              <a:rPr lang="en-GB" dirty="0"/>
              <a:t>A folders is the same a directory</a:t>
            </a:r>
          </a:p>
          <a:p>
            <a:pPr lvl="0">
              <a:defRPr/>
            </a:pPr>
            <a:endParaRPr lang="en-GB" dirty="0"/>
          </a:p>
          <a:p>
            <a:pPr marL="285750" lvl="0" indent="-285750">
              <a:buFont typeface="Arial" panose="020B0604020202020204" pitchFamily="34" charset="0"/>
              <a:buChar char="•"/>
              <a:defRPr/>
            </a:pPr>
            <a:r>
              <a:rPr lang="en-GB" dirty="0"/>
              <a:t>How we get to this folder in our file explorer is our pathway </a:t>
            </a:r>
            <a:endParaRPr kumimoji="0" lang="en-GB"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4C14209B-232F-4C73-9D2C-952F58454190}"/>
              </a:ext>
            </a:extLst>
          </p:cNvPr>
          <p:cNvPicPr>
            <a:picLocks noChangeAspect="1"/>
          </p:cNvPicPr>
          <p:nvPr/>
        </p:nvPicPr>
        <p:blipFill>
          <a:blip r:embed="rId3"/>
          <a:stretch>
            <a:fillRect/>
          </a:stretch>
        </p:blipFill>
        <p:spPr>
          <a:xfrm>
            <a:off x="4604182" y="2772327"/>
            <a:ext cx="6979325" cy="3033322"/>
          </a:xfrm>
          <a:prstGeom prst="rect">
            <a:avLst/>
          </a:prstGeom>
        </p:spPr>
      </p:pic>
      <p:sp>
        <p:nvSpPr>
          <p:cNvPr id="5" name="Rectangle: Rounded Corners 4">
            <a:extLst>
              <a:ext uri="{FF2B5EF4-FFF2-40B4-BE49-F238E27FC236}">
                <a16:creationId xmlns:a16="http://schemas.microsoft.com/office/drawing/2014/main" id="{0F37C5DA-6061-4CBC-AC61-05FEA5C8D856}"/>
              </a:ext>
            </a:extLst>
          </p:cNvPr>
          <p:cNvSpPr/>
          <p:nvPr/>
        </p:nvSpPr>
        <p:spPr>
          <a:xfrm>
            <a:off x="5543550" y="2772327"/>
            <a:ext cx="4090307" cy="313773"/>
          </a:xfrm>
          <a:prstGeom prst="roundRect">
            <a:avLst/>
          </a:prstGeom>
          <a:noFill/>
          <a:ln w="28575" cap="rnd" cmpd="sng" algn="ctr">
            <a:solidFill>
              <a:srgbClr val="FF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4920B910-0AC2-42C7-90CB-E22DFF03D822}"/>
              </a:ext>
            </a:extLst>
          </p:cNvPr>
          <p:cNvSpPr/>
          <p:nvPr/>
        </p:nvSpPr>
        <p:spPr>
          <a:xfrm>
            <a:off x="7520998" y="3352984"/>
            <a:ext cx="400050" cy="225381"/>
          </a:xfrm>
          <a:prstGeom prst="roundRect">
            <a:avLst/>
          </a:prstGeom>
          <a:noFill/>
          <a:ln w="28575" cap="rnd" cmpd="sng" algn="ctr">
            <a:solidFill>
              <a:srgbClr val="FF0000"/>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AFD4E98-2315-4A2A-98FE-E0EDC1D8B894}"/>
              </a:ext>
            </a:extLst>
          </p:cNvPr>
          <p:cNvSpPr txBox="1"/>
          <p:nvPr/>
        </p:nvSpPr>
        <p:spPr>
          <a:xfrm>
            <a:off x="7007885" y="2142775"/>
            <a:ext cx="840509" cy="369332"/>
          </a:xfrm>
          <a:prstGeom prst="rect">
            <a:avLst/>
          </a:prstGeom>
          <a:noFill/>
        </p:spPr>
        <p:txBody>
          <a:bodyPr wrap="square" rtlCol="0">
            <a:spAutoFit/>
          </a:bodyPr>
          <a:lstStyle/>
          <a:p>
            <a:r>
              <a:rPr lang="en-GB" sz="1400" b="1" dirty="0">
                <a:solidFill>
                  <a:srgbClr val="FF0000"/>
                </a:solidFill>
              </a:rPr>
              <a:t>Path</a:t>
            </a:r>
            <a:r>
              <a:rPr lang="en-GB" dirty="0">
                <a:solidFill>
                  <a:srgbClr val="FF0000"/>
                </a:solidFill>
              </a:rPr>
              <a:t> </a:t>
            </a:r>
          </a:p>
        </p:txBody>
      </p:sp>
      <p:cxnSp>
        <p:nvCxnSpPr>
          <p:cNvPr id="13" name="Straight Arrow Connector 12">
            <a:extLst>
              <a:ext uri="{FF2B5EF4-FFF2-40B4-BE49-F238E27FC236}">
                <a16:creationId xmlns:a16="http://schemas.microsoft.com/office/drawing/2014/main" id="{41D17300-EC62-4309-BA85-60524531A8AB}"/>
              </a:ext>
            </a:extLst>
          </p:cNvPr>
          <p:cNvCxnSpPr>
            <a:cxnSpLocks/>
          </p:cNvCxnSpPr>
          <p:nvPr/>
        </p:nvCxnSpPr>
        <p:spPr>
          <a:xfrm>
            <a:off x="7296727" y="2448215"/>
            <a:ext cx="0" cy="324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EB635B-EE22-4F9B-A40C-CBDB47899D30}"/>
              </a:ext>
            </a:extLst>
          </p:cNvPr>
          <p:cNvCxnSpPr>
            <a:cxnSpLocks/>
          </p:cNvCxnSpPr>
          <p:nvPr/>
        </p:nvCxnSpPr>
        <p:spPr>
          <a:xfrm flipH="1">
            <a:off x="7948077" y="2772327"/>
            <a:ext cx="2503411" cy="6566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E86AD4-1803-450A-8097-AFF188389F3A}"/>
              </a:ext>
            </a:extLst>
          </p:cNvPr>
          <p:cNvSpPr txBox="1"/>
          <p:nvPr/>
        </p:nvSpPr>
        <p:spPr>
          <a:xfrm>
            <a:off x="9959089" y="2422398"/>
            <a:ext cx="1624418" cy="307777"/>
          </a:xfrm>
          <a:prstGeom prst="rect">
            <a:avLst/>
          </a:prstGeom>
          <a:noFill/>
        </p:spPr>
        <p:txBody>
          <a:bodyPr wrap="square" rtlCol="0">
            <a:spAutoFit/>
          </a:bodyPr>
          <a:lstStyle/>
          <a:p>
            <a:r>
              <a:rPr lang="en-GB" sz="1400" b="1" dirty="0">
                <a:solidFill>
                  <a:srgbClr val="FF0000"/>
                </a:solidFill>
              </a:rPr>
              <a:t>Folder /directory </a:t>
            </a:r>
            <a:endParaRPr lang="en-GB" dirty="0">
              <a:solidFill>
                <a:srgbClr val="FF0000"/>
              </a:solidFill>
            </a:endParaRPr>
          </a:p>
        </p:txBody>
      </p:sp>
    </p:spTree>
    <p:extLst>
      <p:ext uri="{BB962C8B-B14F-4D97-AF65-F5344CB8AC3E}">
        <p14:creationId xmlns:p14="http://schemas.microsoft.com/office/powerpoint/2010/main" val="132690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Setting your directory in R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14" name="Rectangle 13">
            <a:extLst>
              <a:ext uri="{FF2B5EF4-FFF2-40B4-BE49-F238E27FC236}">
                <a16:creationId xmlns:a16="http://schemas.microsoft.com/office/drawing/2014/main" id="{E17261D4-9121-43F8-B554-BEC91BA21399}"/>
              </a:ext>
            </a:extLst>
          </p:cNvPr>
          <p:cNvSpPr/>
          <p:nvPr/>
        </p:nvSpPr>
        <p:spPr>
          <a:xfrm>
            <a:off x="495757" y="2365855"/>
            <a:ext cx="10664933" cy="2031325"/>
          </a:xfrm>
          <a:prstGeom prst="rect">
            <a:avLst/>
          </a:prstGeom>
        </p:spPr>
        <p:txBody>
          <a:bodyPr wrap="square">
            <a:spAutoFit/>
          </a:bodyPr>
          <a:lstStyle/>
          <a:p>
            <a:pPr marL="285750" lvl="0" indent="-285750">
              <a:buFont typeface="Arial" panose="020B0604020202020204" pitchFamily="34" charset="0"/>
              <a:buChar char="•"/>
              <a:defRPr/>
            </a:pPr>
            <a:r>
              <a:rPr lang="en-GB" dirty="0"/>
              <a:t>To load datasets into R its always best practice to set our directory to the folder which our datasets are stored in</a:t>
            </a:r>
          </a:p>
          <a:p>
            <a:pPr marL="285750" lvl="0" indent="-285750">
              <a:buFont typeface="Arial" panose="020B0604020202020204" pitchFamily="34" charset="0"/>
              <a:buChar char="•"/>
              <a:defRPr/>
            </a:pPr>
            <a:endParaRPr lang="en-GB" dirty="0"/>
          </a:p>
          <a:p>
            <a:pPr marL="285750" lvl="0" indent="-285750">
              <a:buFont typeface="Arial" panose="020B0604020202020204" pitchFamily="34" charset="0"/>
              <a:buChar char="•"/>
              <a:defRPr/>
            </a:pPr>
            <a:r>
              <a:rPr lang="en-GB" dirty="0"/>
              <a:t>To do this we can go into session &gt; set working directory &gt; choose Directory &gt; then select the folder with the Tidyverse datasets in </a:t>
            </a:r>
            <a:endParaRPr lang="en-GB" b="1" dirty="0">
              <a:solidFill>
                <a:srgbClr val="00B0F0"/>
              </a:solidFill>
              <a:latin typeface="Courier New" panose="02070309020205020404" pitchFamily="49" charset="0"/>
              <a:cs typeface="Courier New" panose="02070309020205020404" pitchFamily="49" charset="0"/>
            </a:endParaRPr>
          </a:p>
          <a:p>
            <a:pPr marL="285750" lvl="0" indent="-285750">
              <a:buFont typeface="Arial" panose="020B0604020202020204" pitchFamily="34" charset="0"/>
              <a:buChar char="•"/>
              <a:defRPr/>
            </a:pPr>
            <a:endParaRPr lang="en-GB" b="1" dirty="0">
              <a:solidFill>
                <a:srgbClr val="00B0F0"/>
              </a:solidFill>
              <a:latin typeface="Courier New" panose="02070309020205020404" pitchFamily="49" charset="0"/>
              <a:cs typeface="Courier New" panose="02070309020205020404" pitchFamily="49" charset="0"/>
            </a:endParaRPr>
          </a:p>
          <a:p>
            <a:pPr lvl="0">
              <a:defRPr/>
            </a:pPr>
            <a:endParaRPr lang="en-GB" dirty="0"/>
          </a:p>
        </p:txBody>
      </p:sp>
      <p:pic>
        <p:nvPicPr>
          <p:cNvPr id="3" name="Picture 2">
            <a:extLst>
              <a:ext uri="{FF2B5EF4-FFF2-40B4-BE49-F238E27FC236}">
                <a16:creationId xmlns:a16="http://schemas.microsoft.com/office/drawing/2014/main" id="{DCFAACC3-7BE3-4B1C-929D-7CE8CCC108AB}"/>
              </a:ext>
            </a:extLst>
          </p:cNvPr>
          <p:cNvPicPr>
            <a:picLocks noChangeAspect="1"/>
          </p:cNvPicPr>
          <p:nvPr/>
        </p:nvPicPr>
        <p:blipFill rotWithShape="1">
          <a:blip r:embed="rId3"/>
          <a:srcRect t="1" b="52144"/>
          <a:stretch/>
        </p:blipFill>
        <p:spPr>
          <a:xfrm>
            <a:off x="1753857" y="4120883"/>
            <a:ext cx="7979109" cy="2031325"/>
          </a:xfrm>
          <a:prstGeom prst="rect">
            <a:avLst/>
          </a:prstGeom>
        </p:spPr>
      </p:pic>
    </p:spTree>
    <p:extLst>
      <p:ext uri="{BB962C8B-B14F-4D97-AF65-F5344CB8AC3E}">
        <p14:creationId xmlns:p14="http://schemas.microsoft.com/office/powerpoint/2010/main" val="1080386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Reading in external data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13203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err="1"/>
              <a:t>read_cvs</a:t>
            </a:r>
            <a:endParaRPr lang="en-US" dirty="0"/>
          </a:p>
        </p:txBody>
      </p:sp>
      <p:sp>
        <p:nvSpPr>
          <p:cNvPr id="9" name="Rectangle 8">
            <a:extLst>
              <a:ext uri="{FF2B5EF4-FFF2-40B4-BE49-F238E27FC236}">
                <a16:creationId xmlns:a16="http://schemas.microsoft.com/office/drawing/2014/main" id="{98E1078F-3A4D-4292-990B-BCAFDE64CCAB}"/>
              </a:ext>
            </a:extLst>
          </p:cNvPr>
          <p:cNvSpPr/>
          <p:nvPr/>
        </p:nvSpPr>
        <p:spPr>
          <a:xfrm>
            <a:off x="1133148" y="2805571"/>
            <a:ext cx="9925699" cy="2585323"/>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You can import a CSV file using the </a:t>
            </a:r>
            <a:r>
              <a:rPr lang="en-GB" b="1" dirty="0" err="1">
                <a:solidFill>
                  <a:srgbClr val="00B0F0"/>
                </a:solidFill>
                <a:latin typeface="Courier New" panose="02070309020205020404" pitchFamily="49" charset="0"/>
                <a:cs typeface="Courier New" panose="02070309020205020404" pitchFamily="49" charset="0"/>
              </a:rPr>
              <a:t>read_csv</a:t>
            </a:r>
            <a:r>
              <a:rPr lang="en-GB" b="1" dirty="0">
                <a:solidFill>
                  <a:srgbClr val="00B0F0"/>
                </a:solidFill>
                <a:latin typeface="Courier New" panose="02070309020205020404" pitchFamily="49" charset="0"/>
                <a:cs typeface="Courier New" panose="02070309020205020404" pitchFamily="49" charset="0"/>
              </a:rPr>
              <a:t>()</a:t>
            </a:r>
            <a:r>
              <a:rPr lang="en-GB" dirty="0">
                <a:solidFill>
                  <a:srgbClr val="000000"/>
                </a:solidFill>
              </a:rPr>
              <a:t> function</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The first argument is the most important it's the path to the file to read or if you’re working directory is set to the folder where the data is stored then just the file name </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The path of the file should be relative to your current working directory</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This can be changed using</a:t>
            </a:r>
            <a:r>
              <a:rPr lang="en-GB" b="1" dirty="0">
                <a:solidFill>
                  <a:srgbClr val="00B0F0"/>
                </a:solidFill>
              </a:rPr>
              <a:t> </a:t>
            </a:r>
            <a:r>
              <a:rPr lang="en-GB" b="1" dirty="0">
                <a:solidFill>
                  <a:srgbClr val="00B0F0"/>
                </a:solidFill>
                <a:latin typeface="Courier New" panose="02070309020205020404" pitchFamily="49" charset="0"/>
                <a:cs typeface="Courier New" panose="02070309020205020404" pitchFamily="49" charset="0"/>
              </a:rPr>
              <a:t>Session &gt; Set Working Directory &gt; Choose Directory </a:t>
            </a:r>
            <a:r>
              <a:rPr lang="en-GB" dirty="0"/>
              <a:t>or by using </a:t>
            </a:r>
            <a:r>
              <a:rPr lang="en-GB" b="1" dirty="0" err="1">
                <a:solidFill>
                  <a:srgbClr val="00B0F0"/>
                </a:solidFill>
                <a:latin typeface="Courier New" panose="02070309020205020404" pitchFamily="49" charset="0"/>
                <a:cs typeface="Courier New" panose="02070309020205020404" pitchFamily="49" charset="0"/>
              </a:rPr>
              <a:t>Ctrl+Shift+H</a:t>
            </a:r>
            <a:endParaRPr kumimoji="0" lang="en-GB"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Tree>
    <p:extLst>
      <p:ext uri="{BB962C8B-B14F-4D97-AF65-F5344CB8AC3E}">
        <p14:creationId xmlns:p14="http://schemas.microsoft.com/office/powerpoint/2010/main" val="90541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err="1"/>
              <a:t>read_cvs</a:t>
            </a:r>
            <a:endParaRPr lang="en-US" dirty="0"/>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475281" y="2296025"/>
            <a:ext cx="10327037" cy="646331"/>
          </a:xfrm>
          <a:prstGeom prst="rect">
            <a:avLst/>
          </a:prstGeom>
        </p:spPr>
        <p:txBody>
          <a:bodyPr wrap="square">
            <a:spAutoFit/>
          </a:bodyPr>
          <a:lstStyle/>
          <a:p>
            <a:pPr algn="ctr"/>
            <a:r>
              <a:rPr lang="en-GB" dirty="0"/>
              <a:t>When using the </a:t>
            </a:r>
            <a:r>
              <a:rPr lang="en-GB" b="1" dirty="0" err="1">
                <a:solidFill>
                  <a:srgbClr val="00B0F0"/>
                </a:solidFill>
                <a:latin typeface="Courier New" panose="02070309020205020404" pitchFamily="49" charset="0"/>
                <a:cs typeface="Courier New" panose="02070309020205020404" pitchFamily="49" charset="0"/>
              </a:rPr>
              <a:t>read_csv</a:t>
            </a:r>
            <a:r>
              <a:rPr lang="en-GB" b="1" dirty="0">
                <a:solidFill>
                  <a:srgbClr val="00B0F0"/>
                </a:solidFill>
                <a:latin typeface="Courier New" panose="02070309020205020404" pitchFamily="49" charset="0"/>
                <a:cs typeface="Courier New" panose="02070309020205020404" pitchFamily="49" charset="0"/>
              </a:rPr>
              <a:t>() </a:t>
            </a:r>
            <a:r>
              <a:rPr lang="en-GB" dirty="0"/>
              <a:t>function, you are outputted a message containing the column names and types</a:t>
            </a:r>
          </a:p>
        </p:txBody>
      </p:sp>
      <p:pic>
        <p:nvPicPr>
          <p:cNvPr id="5" name="Picture 4">
            <a:extLst>
              <a:ext uri="{FF2B5EF4-FFF2-40B4-BE49-F238E27FC236}">
                <a16:creationId xmlns:a16="http://schemas.microsoft.com/office/drawing/2014/main" id="{543F3689-A9EC-4C30-82D4-4A9BE5CB02F3}"/>
              </a:ext>
            </a:extLst>
          </p:cNvPr>
          <p:cNvPicPr>
            <a:picLocks noChangeAspect="1"/>
          </p:cNvPicPr>
          <p:nvPr/>
        </p:nvPicPr>
        <p:blipFill rotWithShape="1">
          <a:blip r:embed="rId3"/>
          <a:srcRect l="971" r="47153"/>
          <a:stretch/>
        </p:blipFill>
        <p:spPr>
          <a:xfrm>
            <a:off x="7062396" y="3164889"/>
            <a:ext cx="3228478" cy="2573841"/>
          </a:xfrm>
          <a:prstGeom prst="rect">
            <a:avLst/>
          </a:prstGeom>
        </p:spPr>
      </p:pic>
      <p:pic>
        <p:nvPicPr>
          <p:cNvPr id="6" name="Picture 5">
            <a:extLst>
              <a:ext uri="{FF2B5EF4-FFF2-40B4-BE49-F238E27FC236}">
                <a16:creationId xmlns:a16="http://schemas.microsoft.com/office/drawing/2014/main" id="{48165319-DAFD-4313-9707-88B85F60E902}"/>
              </a:ext>
            </a:extLst>
          </p:cNvPr>
          <p:cNvPicPr>
            <a:picLocks noChangeAspect="1"/>
          </p:cNvPicPr>
          <p:nvPr/>
        </p:nvPicPr>
        <p:blipFill>
          <a:blip r:embed="rId4"/>
          <a:stretch>
            <a:fillRect/>
          </a:stretch>
        </p:blipFill>
        <p:spPr>
          <a:xfrm>
            <a:off x="888945" y="3657600"/>
            <a:ext cx="4093872" cy="2374944"/>
          </a:xfrm>
          <a:prstGeom prst="rect">
            <a:avLst/>
          </a:prstGeom>
        </p:spPr>
      </p:pic>
    </p:spTree>
    <p:extLst>
      <p:ext uri="{BB962C8B-B14F-4D97-AF65-F5344CB8AC3E}">
        <p14:creationId xmlns:p14="http://schemas.microsoft.com/office/powerpoint/2010/main" val="286232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1458314" y="3429000"/>
            <a:ext cx="9275372" cy="2585323"/>
          </a:xfrm>
          <a:prstGeom prst="rect">
            <a:avLst/>
          </a:prstGeom>
        </p:spPr>
        <p:txBody>
          <a:bodyPr wrap="square">
            <a:spAutoFit/>
          </a:bodyPr>
          <a:lstStyle/>
          <a:p>
            <a:pPr marL="342900" lvl="0" indent="-342900">
              <a:buFontTx/>
              <a:buAutoNum type="arabicParenR"/>
              <a:defRPr/>
            </a:pPr>
            <a:r>
              <a:rPr lang="en-GB" dirty="0">
                <a:solidFill>
                  <a:srgbClr val="000000"/>
                </a:solidFill>
              </a:rPr>
              <a:t>Create an object called </a:t>
            </a:r>
            <a:r>
              <a:rPr lang="en-GB" b="1" dirty="0" err="1">
                <a:solidFill>
                  <a:srgbClr val="00B0F0"/>
                </a:solidFill>
                <a:latin typeface="Courier New" panose="02070309020205020404" pitchFamily="49" charset="0"/>
                <a:cs typeface="Courier New" panose="02070309020205020404" pitchFamily="49" charset="0"/>
              </a:rPr>
              <a:t>movies_df</a:t>
            </a:r>
            <a:r>
              <a:rPr lang="en-GB" dirty="0">
                <a:solidFill>
                  <a:schemeClr val="bg1"/>
                </a:solidFill>
                <a:cs typeface="Courier New" panose="02070309020205020404" pitchFamily="49" charset="0"/>
              </a:rPr>
              <a:t> and r</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mn-cs"/>
              </a:rPr>
              <a:t>ead</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 in the </a:t>
            </a:r>
            <a:r>
              <a:rPr kumimoji="0" lang="en-GB" sz="18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movies.csv </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file to this object </a:t>
            </a:r>
            <a:r>
              <a:rPr kumimoji="0" lang="en-GB" sz="1800" i="0" u="none" strike="noStrike" kern="1200" cap="none" spc="0" normalizeH="0" baseline="0" noProof="0" dirty="0">
                <a:ln>
                  <a:noFill/>
                </a:ln>
                <a:solidFill>
                  <a:schemeClr val="bg1"/>
                </a:solidFill>
                <a:effectLst/>
                <a:uLnTx/>
                <a:uFillTx/>
                <a:latin typeface="+mj-lt"/>
                <a:cs typeface="Courier New" panose="02070309020205020404" pitchFamily="49" charset="0"/>
              </a:rPr>
              <a:t>you should now be able to see this </a:t>
            </a:r>
            <a:r>
              <a:rPr kumimoji="0" lang="en-GB" sz="1800" i="0" u="none" strike="noStrike" kern="1200" cap="none" spc="0" normalizeH="0" baseline="0" noProof="0" dirty="0" err="1">
                <a:ln>
                  <a:noFill/>
                </a:ln>
                <a:solidFill>
                  <a:schemeClr val="bg1"/>
                </a:solidFill>
                <a:effectLst/>
                <a:uLnTx/>
                <a:uFillTx/>
                <a:latin typeface="+mj-lt"/>
                <a:cs typeface="Courier New" panose="02070309020205020404" pitchFamily="49" charset="0"/>
              </a:rPr>
              <a:t>dataframe</a:t>
            </a:r>
            <a:r>
              <a:rPr kumimoji="0" lang="en-GB" sz="1800" i="0" u="none" strike="noStrike" kern="1200" cap="none" spc="0" normalizeH="0" baseline="0" noProof="0" dirty="0">
                <a:ln>
                  <a:noFill/>
                </a:ln>
                <a:solidFill>
                  <a:schemeClr val="bg1"/>
                </a:solidFill>
                <a:effectLst/>
                <a:uLnTx/>
                <a:uFillTx/>
                <a:latin typeface="+mj-lt"/>
                <a:cs typeface="Courier New" panose="02070309020205020404" pitchFamily="49" charset="0"/>
              </a:rPr>
              <a:t> in the environments tab </a:t>
            </a: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r>
              <a:rPr lang="en-GB" dirty="0">
                <a:solidFill>
                  <a:srgbClr val="000000"/>
                </a:solidFill>
                <a:latin typeface="Century Gothic" panose="020B0502020202020204"/>
              </a:rPr>
              <a:t>Select the first 5 rows of this </a:t>
            </a:r>
            <a:r>
              <a:rPr lang="en-GB" b="1" dirty="0" err="1">
                <a:solidFill>
                  <a:srgbClr val="00B0F0"/>
                </a:solidFill>
                <a:latin typeface="Courier New" panose="02070309020205020404" pitchFamily="49" charset="0"/>
                <a:cs typeface="Courier New" panose="02070309020205020404" pitchFamily="49" charset="0"/>
              </a:rPr>
              <a:t>movies_df</a:t>
            </a:r>
            <a:r>
              <a:rPr lang="en-GB" b="1" dirty="0">
                <a:solidFill>
                  <a:srgbClr val="00B0F0"/>
                </a:solidFill>
                <a:latin typeface="Courier New" panose="02070309020205020404" pitchFamily="49" charset="0"/>
                <a:cs typeface="Courier New" panose="02070309020205020404" pitchFamily="49" charset="0"/>
              </a:rPr>
              <a:t> </a:t>
            </a:r>
            <a:r>
              <a:rPr lang="en-GB" dirty="0">
                <a:solidFill>
                  <a:srgbClr val="000000"/>
                </a:solidFill>
                <a:latin typeface="Century Gothic" panose="020B0502020202020204"/>
              </a:rPr>
              <a:t>object</a:t>
            </a:r>
          </a:p>
          <a:p>
            <a:pPr marL="342900" marR="0" lvl="0" indent="-342900" algn="l" defTabSz="457200" rtl="0" eaLnBrk="1" fontAlgn="auto" latinLnBrk="0" hangingPunct="1">
              <a:lnSpc>
                <a:spcPct val="100000"/>
              </a:lnSpc>
              <a:spcBef>
                <a:spcPts val="0"/>
              </a:spcBef>
              <a:spcAft>
                <a:spcPts val="0"/>
              </a:spcAft>
              <a:buClrTx/>
              <a:buSzTx/>
              <a:buFontTx/>
              <a:buAutoNum type="arabicParenR"/>
              <a:tabLst/>
              <a:defRPr/>
            </a:pPr>
            <a:endParaRPr lang="en-GB" dirty="0">
              <a:solidFill>
                <a:srgbClr val="000000"/>
              </a:solidFill>
              <a:latin typeface="Century Gothic" panose="020B0502020202020204"/>
            </a:endParaRPr>
          </a:p>
          <a:p>
            <a:pPr marR="0" lvl="0" algn="l" defTabSz="457200" rtl="0" eaLnBrk="1" fontAlgn="auto" latinLnBrk="0" hangingPunct="1">
              <a:lnSpc>
                <a:spcPct val="100000"/>
              </a:lnSpc>
              <a:spcBef>
                <a:spcPts val="0"/>
              </a:spcBef>
              <a:spcAft>
                <a:spcPts val="0"/>
              </a:spcAft>
              <a:buClrTx/>
              <a:buSzTx/>
              <a:tabLst/>
              <a:defRPr/>
            </a:pPr>
            <a:endParaRPr lang="en-GB" dirty="0">
              <a:solidFill>
                <a:srgbClr val="000000"/>
              </a:solidFill>
              <a:latin typeface="Century Gothic" panose="020B0502020202020204"/>
            </a:endParaRPr>
          </a:p>
          <a:p>
            <a:pPr marR="0" lvl="0" algn="l" defTabSz="457200" rtl="0" eaLnBrk="1" fontAlgn="auto" latinLnBrk="0" hangingPunct="1">
              <a:lnSpc>
                <a:spcPct val="100000"/>
              </a:lnSpc>
              <a:spcBef>
                <a:spcPts val="0"/>
              </a:spcBef>
              <a:spcAft>
                <a:spcPts val="0"/>
              </a:spcAft>
              <a:buClrTx/>
              <a:buSzTx/>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(Make sure to have changed your directory to the folder where the datasets are stored or alternatively write the whole path the </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mn-cs"/>
              </a:rPr>
              <a:t>the</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 file in the command</a:t>
            </a:r>
            <a:r>
              <a:rPr lang="en-GB" dirty="0">
                <a:solidFill>
                  <a:srgbClr val="000000"/>
                </a:solidFill>
                <a:latin typeface="Century Gothic" panose="020B0502020202020204"/>
              </a:rPr>
              <a:t> )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7" name="Rectangle: Rounded Corners 6">
            <a:extLst>
              <a:ext uri="{FF2B5EF4-FFF2-40B4-BE49-F238E27FC236}">
                <a16:creationId xmlns:a16="http://schemas.microsoft.com/office/drawing/2014/main" id="{8AE519BA-5227-423F-989B-947B0E187345}"/>
              </a:ext>
            </a:extLst>
          </p:cNvPr>
          <p:cNvSpPr/>
          <p:nvPr/>
        </p:nvSpPr>
        <p:spPr>
          <a:xfrm>
            <a:off x="2301973" y="2433618"/>
            <a:ext cx="7103284" cy="53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tx2"/>
                </a:solidFill>
                <a:latin typeface="Courier New" panose="02070309020205020404" pitchFamily="49" charset="0"/>
                <a:cs typeface="Courier New" panose="02070309020205020404" pitchFamily="49" charset="0"/>
              </a:rPr>
              <a:t>Object_name</a:t>
            </a:r>
            <a:r>
              <a:rPr lang="en-GB" sz="2000" b="1" dirty="0">
                <a:solidFill>
                  <a:schemeClr val="tx2"/>
                </a:solidFill>
                <a:latin typeface="Courier New" panose="02070309020205020404" pitchFamily="49" charset="0"/>
                <a:cs typeface="Courier New" panose="02070309020205020404" pitchFamily="49" charset="0"/>
              </a:rPr>
              <a:t> &lt;- </a:t>
            </a:r>
            <a:r>
              <a:rPr lang="en-GB" sz="2000" b="1" dirty="0" err="1">
                <a:solidFill>
                  <a:schemeClr val="tx2"/>
                </a:solidFill>
                <a:latin typeface="Courier New" panose="02070309020205020404" pitchFamily="49" charset="0"/>
                <a:cs typeface="Courier New" panose="02070309020205020404" pitchFamily="49" charset="0"/>
              </a:rPr>
              <a:t>read_csv</a:t>
            </a:r>
            <a:r>
              <a:rPr lang="en-GB" sz="2000" b="1" dirty="0">
                <a:solidFill>
                  <a:schemeClr val="tx2"/>
                </a:solidFill>
                <a:latin typeface="Courier New" panose="02070309020205020404" pitchFamily="49" charset="0"/>
                <a:cs typeface="Courier New" panose="02070309020205020404" pitchFamily="49" charset="0"/>
              </a:rPr>
              <a:t>('filename.csv')</a:t>
            </a:r>
          </a:p>
        </p:txBody>
      </p:sp>
    </p:spTree>
    <p:extLst>
      <p:ext uri="{BB962C8B-B14F-4D97-AF65-F5344CB8AC3E}">
        <p14:creationId xmlns:p14="http://schemas.microsoft.com/office/powerpoint/2010/main" val="54505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6" name="Picture 5">
            <a:extLst>
              <a:ext uri="{FF2B5EF4-FFF2-40B4-BE49-F238E27FC236}">
                <a16:creationId xmlns:a16="http://schemas.microsoft.com/office/drawing/2014/main" id="{3DAD8A41-2E03-4C96-B3AD-3EBDB54A5883}"/>
              </a:ext>
            </a:extLst>
          </p:cNvPr>
          <p:cNvPicPr>
            <a:picLocks noChangeAspect="1"/>
          </p:cNvPicPr>
          <p:nvPr/>
        </p:nvPicPr>
        <p:blipFill>
          <a:blip r:embed="rId2"/>
          <a:stretch>
            <a:fillRect/>
          </a:stretch>
        </p:blipFill>
        <p:spPr>
          <a:xfrm>
            <a:off x="662259" y="2757220"/>
            <a:ext cx="4257675" cy="428625"/>
          </a:xfrm>
          <a:prstGeom prst="rect">
            <a:avLst/>
          </a:prstGeom>
        </p:spPr>
      </p:pic>
      <p:pic>
        <p:nvPicPr>
          <p:cNvPr id="7" name="Picture 6">
            <a:extLst>
              <a:ext uri="{FF2B5EF4-FFF2-40B4-BE49-F238E27FC236}">
                <a16:creationId xmlns:a16="http://schemas.microsoft.com/office/drawing/2014/main" id="{8432AA49-37FA-46E7-8603-E77146367283}"/>
              </a:ext>
            </a:extLst>
          </p:cNvPr>
          <p:cNvPicPr>
            <a:picLocks noChangeAspect="1"/>
          </p:cNvPicPr>
          <p:nvPr/>
        </p:nvPicPr>
        <p:blipFill>
          <a:blip r:embed="rId3"/>
          <a:stretch>
            <a:fillRect/>
          </a:stretch>
        </p:blipFill>
        <p:spPr>
          <a:xfrm>
            <a:off x="5081452" y="2279694"/>
            <a:ext cx="6574971" cy="2100126"/>
          </a:xfrm>
          <a:prstGeom prst="rect">
            <a:avLst/>
          </a:prstGeom>
        </p:spPr>
      </p:pic>
      <p:pic>
        <p:nvPicPr>
          <p:cNvPr id="3" name="Picture 2">
            <a:extLst>
              <a:ext uri="{FF2B5EF4-FFF2-40B4-BE49-F238E27FC236}">
                <a16:creationId xmlns:a16="http://schemas.microsoft.com/office/drawing/2014/main" id="{091B8246-095E-40E2-93B4-0E3B05784EF4}"/>
              </a:ext>
            </a:extLst>
          </p:cNvPr>
          <p:cNvPicPr>
            <a:picLocks noChangeAspect="1"/>
          </p:cNvPicPr>
          <p:nvPr/>
        </p:nvPicPr>
        <p:blipFill>
          <a:blip r:embed="rId4"/>
          <a:stretch>
            <a:fillRect/>
          </a:stretch>
        </p:blipFill>
        <p:spPr>
          <a:xfrm>
            <a:off x="662259" y="4657418"/>
            <a:ext cx="6866028" cy="1762806"/>
          </a:xfrm>
          <a:prstGeom prst="rect">
            <a:avLst/>
          </a:prstGeom>
        </p:spPr>
      </p:pic>
    </p:spTree>
    <p:extLst>
      <p:ext uri="{BB962C8B-B14F-4D97-AF65-F5344CB8AC3E}">
        <p14:creationId xmlns:p14="http://schemas.microsoft.com/office/powerpoint/2010/main" val="82003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Tibbles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809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Objects </a:t>
            </a:r>
          </a:p>
        </p:txBody>
      </p:sp>
      <p:sp>
        <p:nvSpPr>
          <p:cNvPr id="9" name="Rectangle 8">
            <a:extLst>
              <a:ext uri="{FF2B5EF4-FFF2-40B4-BE49-F238E27FC236}">
                <a16:creationId xmlns:a16="http://schemas.microsoft.com/office/drawing/2014/main" id="{98E1078F-3A4D-4292-990B-BCAFDE64CCAB}"/>
              </a:ext>
            </a:extLst>
          </p:cNvPr>
          <p:cNvSpPr/>
          <p:nvPr/>
        </p:nvSpPr>
        <p:spPr>
          <a:xfrm>
            <a:off x="657599" y="2391625"/>
            <a:ext cx="11183881" cy="2862322"/>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R is capable of storing any value in an object (also called variables)</a:t>
            </a:r>
          </a:p>
          <a:p>
            <a:pPr marL="285750" lvl="0" indent="-285750">
              <a:buFont typeface="Arial" panose="020B0604020202020204" pitchFamily="34" charset="0"/>
              <a:buChar char="•"/>
              <a:defRPr/>
            </a:pPr>
            <a:r>
              <a:rPr lang="en-GB" dirty="0">
                <a:solidFill>
                  <a:srgbClr val="000000"/>
                </a:solidFill>
              </a:rPr>
              <a:t>Objects are simply a way of labelling a piece of data for later use</a:t>
            </a:r>
          </a:p>
          <a:p>
            <a:pPr marL="285750" lvl="0" indent="-285750">
              <a:buFont typeface="Arial" panose="020B0604020202020204" pitchFamily="34" charset="0"/>
              <a:buChar char="•"/>
              <a:defRPr/>
            </a:pPr>
            <a:r>
              <a:rPr lang="en-GB" dirty="0">
                <a:solidFill>
                  <a:srgbClr val="000000"/>
                </a:solidFill>
              </a:rPr>
              <a:t>In R, objects are assigned using the &lt;- operator</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lvl="0">
              <a:defRPr/>
            </a:pPr>
            <a:endParaRPr lang="en-GB" dirty="0">
              <a:solidFill>
                <a:srgbClr val="000000"/>
              </a:solidFill>
            </a:endParaRPr>
          </a:p>
          <a:p>
            <a:pPr marL="285750" indent="-285750">
              <a:buFont typeface="Arial" panose="020B0604020202020204" pitchFamily="34" charset="0"/>
              <a:buChar char="•"/>
              <a:defRPr/>
            </a:pPr>
            <a:r>
              <a:rPr lang="en-GB" dirty="0"/>
              <a:t>Once an object has been assigned a value, it can be referenced by using its name</a:t>
            </a:r>
          </a:p>
          <a:p>
            <a:pPr lvl="0">
              <a:defRPr/>
            </a:pPr>
            <a:endParaRPr lang="en-GB" dirty="0">
              <a:solidFill>
                <a:srgbClr val="0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Picture 4">
            <a:extLst>
              <a:ext uri="{FF2B5EF4-FFF2-40B4-BE49-F238E27FC236}">
                <a16:creationId xmlns:a16="http://schemas.microsoft.com/office/drawing/2014/main" id="{A4499F0F-5651-408A-95FB-88D3C0ED851D}"/>
              </a:ext>
            </a:extLst>
          </p:cNvPr>
          <p:cNvPicPr>
            <a:picLocks noChangeAspect="1"/>
          </p:cNvPicPr>
          <p:nvPr/>
        </p:nvPicPr>
        <p:blipFill>
          <a:blip r:embed="rId3"/>
          <a:stretch>
            <a:fillRect/>
          </a:stretch>
        </p:blipFill>
        <p:spPr>
          <a:xfrm>
            <a:off x="2170747" y="4522470"/>
            <a:ext cx="7515225" cy="2076450"/>
          </a:xfrm>
          <a:prstGeom prst="rect">
            <a:avLst/>
          </a:prstGeom>
        </p:spPr>
      </p:pic>
      <p:pic>
        <p:nvPicPr>
          <p:cNvPr id="6" name="Picture 5">
            <a:extLst>
              <a:ext uri="{FF2B5EF4-FFF2-40B4-BE49-F238E27FC236}">
                <a16:creationId xmlns:a16="http://schemas.microsoft.com/office/drawing/2014/main" id="{724DC7C4-5EE4-4FE4-B3E2-06245FF7FADD}"/>
              </a:ext>
            </a:extLst>
          </p:cNvPr>
          <p:cNvPicPr>
            <a:picLocks noChangeAspect="1"/>
          </p:cNvPicPr>
          <p:nvPr/>
        </p:nvPicPr>
        <p:blipFill>
          <a:blip r:embed="rId4"/>
          <a:stretch>
            <a:fillRect/>
          </a:stretch>
        </p:blipFill>
        <p:spPr>
          <a:xfrm>
            <a:off x="2170747" y="3331019"/>
            <a:ext cx="7515225" cy="537487"/>
          </a:xfrm>
          <a:prstGeom prst="rect">
            <a:avLst/>
          </a:prstGeom>
        </p:spPr>
      </p:pic>
    </p:spTree>
    <p:extLst>
      <p:ext uri="{BB962C8B-B14F-4D97-AF65-F5344CB8AC3E}">
        <p14:creationId xmlns:p14="http://schemas.microsoft.com/office/powerpoint/2010/main" val="3396364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8" y="499253"/>
            <a:ext cx="10571998" cy="970450"/>
          </a:xfrm>
        </p:spPr>
        <p:txBody>
          <a:bodyPr>
            <a:normAutofit/>
          </a:bodyPr>
          <a:lstStyle/>
          <a:p>
            <a:r>
              <a:rPr lang="en-US" dirty="0"/>
              <a:t>Tibbles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Screen Recording 4">
            <a:hlinkClick r:id="" action="ppaction://media"/>
            <a:extLst>
              <a:ext uri="{FF2B5EF4-FFF2-40B4-BE49-F238E27FC236}">
                <a16:creationId xmlns:a16="http://schemas.microsoft.com/office/drawing/2014/main" id="{0E8889F4-6098-4F47-9111-0377F7C33E14}"/>
              </a:ext>
            </a:extLst>
          </p:cNvPr>
          <p:cNvPicPr>
            <a:picLocks noChangeAspect="1"/>
          </p:cNvPicPr>
          <p:nvPr>
            <a:videoFile r:link="rId1"/>
            <p:extLst>
              <p:ext uri="{DAA4B4D4-6D71-4841-9C94-3DE7FCFB9230}">
                <p14:media xmlns:p14="http://schemas.microsoft.com/office/powerpoint/2010/main" r:embed="rId2">
                  <p14:trim st="9625" end="2212.1768"/>
                </p14:media>
              </p:ext>
            </p:extLst>
          </p:nvPr>
        </p:nvPicPr>
        <p:blipFill>
          <a:blip r:embed="rId5"/>
          <a:stretch>
            <a:fillRect/>
          </a:stretch>
        </p:blipFill>
        <p:spPr>
          <a:xfrm>
            <a:off x="450250" y="2623279"/>
            <a:ext cx="5029799" cy="3423170"/>
          </a:xfrm>
          <a:prstGeom prst="rect">
            <a:avLst/>
          </a:prstGeom>
        </p:spPr>
      </p:pic>
      <p:pic>
        <p:nvPicPr>
          <p:cNvPr id="6" name="Picture 5">
            <a:extLst>
              <a:ext uri="{FF2B5EF4-FFF2-40B4-BE49-F238E27FC236}">
                <a16:creationId xmlns:a16="http://schemas.microsoft.com/office/drawing/2014/main" id="{F1F4F0AA-9DC2-4A2C-AF98-BAAAE4569B5D}"/>
              </a:ext>
            </a:extLst>
          </p:cNvPr>
          <p:cNvPicPr>
            <a:picLocks noChangeAspect="1"/>
          </p:cNvPicPr>
          <p:nvPr/>
        </p:nvPicPr>
        <p:blipFill>
          <a:blip r:embed="rId6"/>
          <a:stretch>
            <a:fillRect/>
          </a:stretch>
        </p:blipFill>
        <p:spPr>
          <a:xfrm>
            <a:off x="5733183" y="2623279"/>
            <a:ext cx="6275528" cy="2556510"/>
          </a:xfrm>
          <a:prstGeom prst="rect">
            <a:avLst/>
          </a:prstGeom>
        </p:spPr>
      </p:pic>
    </p:spTree>
    <p:extLst>
      <p:ext uri="{BB962C8B-B14F-4D97-AF65-F5344CB8AC3E}">
        <p14:creationId xmlns:p14="http://schemas.microsoft.com/office/powerpoint/2010/main" val="10990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8" y="499253"/>
            <a:ext cx="10571998" cy="970450"/>
          </a:xfrm>
        </p:spPr>
        <p:txBody>
          <a:bodyPr>
            <a:normAutofit/>
          </a:bodyPr>
          <a:lstStyle/>
          <a:p>
            <a:r>
              <a:rPr lang="en-US" dirty="0"/>
              <a:t>Tibbles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15802" y="2502923"/>
            <a:ext cx="11228523" cy="2308324"/>
          </a:xfrm>
          <a:prstGeom prst="rect">
            <a:avLst/>
          </a:prstGeom>
        </p:spPr>
        <p:txBody>
          <a:bodyPr wrap="square">
            <a:spAutoFit/>
          </a:bodyPr>
          <a:lstStyle/>
          <a:p>
            <a:pPr marL="342900" indent="-342900">
              <a:buFont typeface="Arial" panose="020B0604020202020204" pitchFamily="34" charset="0"/>
              <a:buChar char="•"/>
            </a:pPr>
            <a:r>
              <a:rPr lang="en-GB" dirty="0"/>
              <a:t>Tibbles are just standard R data frames, but they tweak some old behaviours to make life a little easier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Tibbles limit how many rows and columns to avoid flooding the console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They also give you useful tips such a column types and the dimension of the data frame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 standard R data frame can be converted to a </a:t>
            </a:r>
            <a:r>
              <a:rPr lang="en-GB" b="1" dirty="0" err="1">
                <a:solidFill>
                  <a:srgbClr val="00B0F0"/>
                </a:solidFill>
                <a:latin typeface="Courier New" panose="02070309020205020404" pitchFamily="49" charset="0"/>
                <a:cs typeface="Courier New" panose="02070309020205020404" pitchFamily="49" charset="0"/>
              </a:rPr>
              <a:t>tibble</a:t>
            </a:r>
            <a:r>
              <a:rPr lang="en-GB" dirty="0"/>
              <a:t> using the </a:t>
            </a:r>
            <a:r>
              <a:rPr lang="en-GB" b="1" dirty="0" err="1">
                <a:solidFill>
                  <a:srgbClr val="00B0F0"/>
                </a:solidFill>
                <a:latin typeface="Courier New" panose="02070309020205020404" pitchFamily="49" charset="0"/>
                <a:cs typeface="Courier New" panose="02070309020205020404" pitchFamily="49" charset="0"/>
              </a:rPr>
              <a:t>as_tibble</a:t>
            </a:r>
            <a:r>
              <a:rPr lang="en-GB" b="1" dirty="0">
                <a:solidFill>
                  <a:srgbClr val="00B0F0"/>
                </a:solidFill>
                <a:latin typeface="Courier New" panose="02070309020205020404" pitchFamily="49" charset="0"/>
                <a:cs typeface="Courier New" panose="02070309020205020404" pitchFamily="49" charset="0"/>
              </a:rPr>
              <a:t>() </a:t>
            </a:r>
            <a:r>
              <a:rPr lang="en-GB" dirty="0"/>
              <a:t>function</a:t>
            </a:r>
          </a:p>
        </p:txBody>
      </p:sp>
      <p:pic>
        <p:nvPicPr>
          <p:cNvPr id="7" name="Picture 6">
            <a:extLst>
              <a:ext uri="{FF2B5EF4-FFF2-40B4-BE49-F238E27FC236}">
                <a16:creationId xmlns:a16="http://schemas.microsoft.com/office/drawing/2014/main" id="{A2C9C24B-0CA3-4253-A361-FEF41CE01C1B}"/>
              </a:ext>
            </a:extLst>
          </p:cNvPr>
          <p:cNvPicPr>
            <a:picLocks noChangeAspect="1"/>
          </p:cNvPicPr>
          <p:nvPr/>
        </p:nvPicPr>
        <p:blipFill>
          <a:blip r:embed="rId3"/>
          <a:stretch>
            <a:fillRect/>
          </a:stretch>
        </p:blipFill>
        <p:spPr>
          <a:xfrm>
            <a:off x="357185" y="5248472"/>
            <a:ext cx="11477625" cy="800100"/>
          </a:xfrm>
          <a:prstGeom prst="rect">
            <a:avLst/>
          </a:prstGeom>
        </p:spPr>
      </p:pic>
    </p:spTree>
    <p:extLst>
      <p:ext uri="{BB962C8B-B14F-4D97-AF65-F5344CB8AC3E}">
        <p14:creationId xmlns:p14="http://schemas.microsoft.com/office/powerpoint/2010/main" val="404567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Data input inside the script</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6522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In-line CSV</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15802" y="2502923"/>
            <a:ext cx="11228523" cy="707886"/>
          </a:xfrm>
          <a:prstGeom prst="rect">
            <a:avLst/>
          </a:prstGeom>
        </p:spPr>
        <p:txBody>
          <a:bodyPr wrap="square">
            <a:spAutoFit/>
          </a:bodyPr>
          <a:lstStyle/>
          <a:p>
            <a:pPr marL="342900" indent="-342900">
              <a:buFont typeface="Arial" panose="020B0604020202020204" pitchFamily="34" charset="0"/>
              <a:buChar char="•"/>
            </a:pPr>
            <a:r>
              <a:rPr lang="en-GB" sz="2000" dirty="0"/>
              <a:t>For the purposes of testing code, the </a:t>
            </a:r>
            <a:r>
              <a:rPr lang="en-GB" sz="2000" b="1" dirty="0" err="1">
                <a:solidFill>
                  <a:srgbClr val="00B0F0"/>
                </a:solidFill>
                <a:latin typeface="Courier New" panose="02070309020205020404" pitchFamily="49" charset="0"/>
                <a:cs typeface="Courier New" panose="02070309020205020404" pitchFamily="49" charset="0"/>
              </a:rPr>
              <a:t>read_csv</a:t>
            </a:r>
            <a:r>
              <a:rPr lang="en-GB" sz="2000" b="1" dirty="0">
                <a:solidFill>
                  <a:srgbClr val="00B0F0"/>
                </a:solidFill>
                <a:latin typeface="Courier New" panose="02070309020205020404" pitchFamily="49" charset="0"/>
                <a:cs typeface="Courier New" panose="02070309020205020404" pitchFamily="49" charset="0"/>
              </a:rPr>
              <a:t>() </a:t>
            </a:r>
            <a:r>
              <a:rPr lang="en-GB" sz="2000" dirty="0"/>
              <a:t>function can process an in-line CSV</a:t>
            </a:r>
          </a:p>
          <a:p>
            <a:pPr marL="342900" indent="-342900">
              <a:buFont typeface="Arial" panose="020B0604020202020204" pitchFamily="34" charset="0"/>
              <a:buChar char="•"/>
            </a:pPr>
            <a:r>
              <a:rPr lang="en-GB" sz="2000" dirty="0"/>
              <a:t>This is also important for creating reproducible examples</a:t>
            </a:r>
          </a:p>
        </p:txBody>
      </p:sp>
      <p:pic>
        <p:nvPicPr>
          <p:cNvPr id="3" name="Picture 2">
            <a:extLst>
              <a:ext uri="{FF2B5EF4-FFF2-40B4-BE49-F238E27FC236}">
                <a16:creationId xmlns:a16="http://schemas.microsoft.com/office/drawing/2014/main" id="{5176129E-F309-483B-A585-0ADD0BC22290}"/>
              </a:ext>
            </a:extLst>
          </p:cNvPr>
          <p:cNvPicPr>
            <a:picLocks noChangeAspect="1"/>
          </p:cNvPicPr>
          <p:nvPr/>
        </p:nvPicPr>
        <p:blipFill>
          <a:blip r:embed="rId3"/>
          <a:stretch>
            <a:fillRect/>
          </a:stretch>
        </p:blipFill>
        <p:spPr>
          <a:xfrm>
            <a:off x="2123440" y="3429000"/>
            <a:ext cx="8244520" cy="2925036"/>
          </a:xfrm>
          <a:prstGeom prst="rect">
            <a:avLst/>
          </a:prstGeom>
        </p:spPr>
      </p:pic>
    </p:spTree>
    <p:extLst>
      <p:ext uri="{BB962C8B-B14F-4D97-AF65-F5344CB8AC3E}">
        <p14:creationId xmlns:p14="http://schemas.microsoft.com/office/powerpoint/2010/main" val="276044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Readr parameters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1927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Skip Parameter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404043" y="2296316"/>
            <a:ext cx="5072198" cy="3693319"/>
          </a:xfrm>
          <a:prstGeom prst="rect">
            <a:avLst/>
          </a:prstGeom>
        </p:spPr>
        <p:txBody>
          <a:bodyPr wrap="square">
            <a:spAutoFit/>
          </a:bodyPr>
          <a:lstStyle/>
          <a:p>
            <a:pPr marL="342900" indent="-342900">
              <a:buFont typeface="Arial" panose="020B0604020202020204" pitchFamily="34" charset="0"/>
              <a:buChar char="•"/>
            </a:pPr>
            <a:r>
              <a:rPr lang="en-GB" dirty="0"/>
              <a:t>Sometimes we have metadata / comments at the top of our files that we don’t want to include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To prevent reading in these lines we can use the </a:t>
            </a:r>
            <a:r>
              <a:rPr lang="en-GB" b="1" dirty="0">
                <a:solidFill>
                  <a:srgbClr val="00B0F0"/>
                </a:solidFill>
                <a:latin typeface="Courier New" panose="02070309020205020404" pitchFamily="49" charset="0"/>
                <a:cs typeface="Courier New" panose="02070309020205020404" pitchFamily="49" charset="0"/>
              </a:rPr>
              <a:t>skip</a:t>
            </a:r>
            <a:r>
              <a:rPr lang="en-GB" dirty="0"/>
              <a:t> or </a:t>
            </a:r>
            <a:r>
              <a:rPr lang="en-GB" b="1" dirty="0">
                <a:solidFill>
                  <a:srgbClr val="00B0F0"/>
                </a:solidFill>
                <a:latin typeface="Courier New" panose="02070309020205020404" pitchFamily="49" charset="0"/>
                <a:cs typeface="Courier New" panose="02070309020205020404" pitchFamily="49" charset="0"/>
              </a:rPr>
              <a:t>comment</a:t>
            </a:r>
            <a:r>
              <a:rPr lang="en-GB" dirty="0"/>
              <a:t> arguments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 </a:t>
            </a:r>
            <a:r>
              <a:rPr lang="en-GB" b="1" dirty="0">
                <a:solidFill>
                  <a:srgbClr val="00B0F0"/>
                </a:solidFill>
                <a:latin typeface="Courier New" panose="02070309020205020404" pitchFamily="49" charset="0"/>
                <a:cs typeface="Courier New" panose="02070309020205020404" pitchFamily="49" charset="0"/>
              </a:rPr>
              <a:t>skip</a:t>
            </a:r>
            <a:r>
              <a:rPr lang="en-GB" dirty="0"/>
              <a:t> argument can be used to skip a specified number of rows in the CSV file before starting to read data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This is useful when your CSV contains metadata at the top of the file</a:t>
            </a:r>
          </a:p>
        </p:txBody>
      </p:sp>
      <p:pic>
        <p:nvPicPr>
          <p:cNvPr id="6" name="Picture 5">
            <a:extLst>
              <a:ext uri="{FF2B5EF4-FFF2-40B4-BE49-F238E27FC236}">
                <a16:creationId xmlns:a16="http://schemas.microsoft.com/office/drawing/2014/main" id="{D4719E1D-1CF3-4854-BFEF-0E0A241109F4}"/>
              </a:ext>
            </a:extLst>
          </p:cNvPr>
          <p:cNvPicPr>
            <a:picLocks noChangeAspect="1"/>
          </p:cNvPicPr>
          <p:nvPr/>
        </p:nvPicPr>
        <p:blipFill rotWithShape="1">
          <a:blip r:embed="rId3"/>
          <a:srcRect l="1108" r="57918"/>
          <a:stretch/>
        </p:blipFill>
        <p:spPr>
          <a:xfrm>
            <a:off x="6350000" y="2055869"/>
            <a:ext cx="4699000" cy="4333875"/>
          </a:xfrm>
          <a:prstGeom prst="rect">
            <a:avLst/>
          </a:prstGeom>
        </p:spPr>
      </p:pic>
    </p:spTree>
    <p:extLst>
      <p:ext uri="{BB962C8B-B14F-4D97-AF65-F5344CB8AC3E}">
        <p14:creationId xmlns:p14="http://schemas.microsoft.com/office/powerpoint/2010/main" val="436776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Comment Parameter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404042" y="2296316"/>
            <a:ext cx="11483157" cy="400110"/>
          </a:xfrm>
          <a:prstGeom prst="rect">
            <a:avLst/>
          </a:prstGeom>
        </p:spPr>
        <p:txBody>
          <a:bodyPr wrap="square">
            <a:spAutoFit/>
          </a:bodyPr>
          <a:lstStyle/>
          <a:p>
            <a:pPr marL="342900" indent="-342900">
              <a:buFont typeface="Arial" panose="020B0604020202020204" pitchFamily="34" charset="0"/>
              <a:buChar char="•"/>
            </a:pPr>
            <a:r>
              <a:rPr lang="en-GB" sz="2000" dirty="0"/>
              <a:t>The </a:t>
            </a:r>
            <a:r>
              <a:rPr lang="en-GB" sz="2000" b="1" dirty="0">
                <a:solidFill>
                  <a:srgbClr val="00B0F0"/>
                </a:solidFill>
                <a:latin typeface="Courier New" panose="02070309020205020404" pitchFamily="49" charset="0"/>
                <a:cs typeface="Courier New" panose="02070309020205020404" pitchFamily="49" charset="0"/>
              </a:rPr>
              <a:t>comment</a:t>
            </a:r>
            <a:r>
              <a:rPr lang="en-GB" sz="2000" dirty="0"/>
              <a:t> parameter can be used to drop all lines starting with a specified character</a:t>
            </a:r>
          </a:p>
        </p:txBody>
      </p:sp>
      <p:pic>
        <p:nvPicPr>
          <p:cNvPr id="3" name="Picture 2">
            <a:extLst>
              <a:ext uri="{FF2B5EF4-FFF2-40B4-BE49-F238E27FC236}">
                <a16:creationId xmlns:a16="http://schemas.microsoft.com/office/drawing/2014/main" id="{41E4A27F-6DDD-4924-8C1B-97443F7C0F2B}"/>
              </a:ext>
            </a:extLst>
          </p:cNvPr>
          <p:cNvPicPr>
            <a:picLocks noChangeAspect="1"/>
          </p:cNvPicPr>
          <p:nvPr/>
        </p:nvPicPr>
        <p:blipFill>
          <a:blip r:embed="rId3"/>
          <a:stretch>
            <a:fillRect/>
          </a:stretch>
        </p:blipFill>
        <p:spPr>
          <a:xfrm>
            <a:off x="1218021" y="2847726"/>
            <a:ext cx="9755958" cy="3647389"/>
          </a:xfrm>
          <a:prstGeom prst="rect">
            <a:avLst/>
          </a:prstGeom>
        </p:spPr>
      </p:pic>
    </p:spTree>
    <p:extLst>
      <p:ext uri="{BB962C8B-B14F-4D97-AF65-F5344CB8AC3E}">
        <p14:creationId xmlns:p14="http://schemas.microsoft.com/office/powerpoint/2010/main" val="224331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Manual Column names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373045" y="2772384"/>
            <a:ext cx="6276157" cy="2862322"/>
          </a:xfrm>
          <a:prstGeom prst="rect">
            <a:avLst/>
          </a:prstGeom>
        </p:spPr>
        <p:txBody>
          <a:bodyPr wrap="square">
            <a:spAutoFit/>
          </a:bodyPr>
          <a:lstStyle/>
          <a:p>
            <a:pPr marL="342900" indent="-342900">
              <a:buFont typeface="Arial" panose="020B0604020202020204" pitchFamily="34" charset="0"/>
              <a:buChar char="•"/>
            </a:pPr>
            <a:r>
              <a:rPr lang="en-GB" dirty="0"/>
              <a:t>It may be the case that the CSV file you are importing does not have column names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In this case you can use the </a:t>
            </a:r>
            <a:r>
              <a:rPr lang="en-GB" b="1" dirty="0" err="1">
                <a:solidFill>
                  <a:srgbClr val="00B0F0"/>
                </a:solidFill>
                <a:latin typeface="Courier New" panose="02070309020205020404" pitchFamily="49" charset="0"/>
                <a:cs typeface="Courier New" panose="02070309020205020404" pitchFamily="49" charset="0"/>
              </a:rPr>
              <a:t>col_names</a:t>
            </a:r>
            <a:r>
              <a:rPr lang="en-GB" dirty="0"/>
              <a:t> parameter to control what to do</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Setting </a:t>
            </a:r>
            <a:r>
              <a:rPr lang="en-GB" b="1" dirty="0" err="1">
                <a:solidFill>
                  <a:srgbClr val="00B0F0"/>
                </a:solidFill>
                <a:latin typeface="Courier New" panose="02070309020205020404" pitchFamily="49" charset="0"/>
                <a:cs typeface="Courier New" panose="02070309020205020404" pitchFamily="49" charset="0"/>
              </a:rPr>
              <a:t>col_names</a:t>
            </a:r>
            <a:r>
              <a:rPr lang="en-GB" b="1" dirty="0">
                <a:solidFill>
                  <a:srgbClr val="00B0F0"/>
                </a:solidFill>
                <a:latin typeface="Courier New" panose="02070309020205020404" pitchFamily="49" charset="0"/>
                <a:cs typeface="Courier New" panose="02070309020205020404" pitchFamily="49" charset="0"/>
              </a:rPr>
              <a:t> = FALSE </a:t>
            </a:r>
            <a:r>
              <a:rPr lang="en-GB" dirty="0"/>
              <a:t>will tell </a:t>
            </a:r>
            <a:r>
              <a:rPr lang="en-GB" b="1" dirty="0" err="1">
                <a:solidFill>
                  <a:srgbClr val="00B0F0"/>
                </a:solidFill>
                <a:latin typeface="Courier New" panose="02070309020205020404" pitchFamily="49" charset="0"/>
                <a:cs typeface="Courier New" panose="02070309020205020404" pitchFamily="49" charset="0"/>
              </a:rPr>
              <a:t>read_csv</a:t>
            </a:r>
            <a:r>
              <a:rPr lang="en-GB" b="1" dirty="0">
                <a:solidFill>
                  <a:srgbClr val="00B0F0"/>
                </a:solidFill>
                <a:latin typeface="Courier New" panose="02070309020205020404" pitchFamily="49" charset="0"/>
                <a:cs typeface="Courier New" panose="02070309020205020404" pitchFamily="49" charset="0"/>
              </a:rPr>
              <a:t>() </a:t>
            </a:r>
            <a:r>
              <a:rPr lang="en-GB" dirty="0"/>
              <a:t>that the first row of the CSV file is data and that the column should be labelled using generic names </a:t>
            </a:r>
            <a:r>
              <a:rPr lang="en-GB" b="1" dirty="0">
                <a:solidFill>
                  <a:srgbClr val="00B0F0"/>
                </a:solidFill>
                <a:latin typeface="Courier New" panose="02070309020205020404" pitchFamily="49" charset="0"/>
                <a:cs typeface="Courier New" panose="02070309020205020404" pitchFamily="49" charset="0"/>
              </a:rPr>
              <a:t>'X1', 'X2',</a:t>
            </a:r>
            <a:r>
              <a:rPr lang="en-GB" dirty="0"/>
              <a:t> etc.</a:t>
            </a:r>
          </a:p>
        </p:txBody>
      </p:sp>
      <p:pic>
        <p:nvPicPr>
          <p:cNvPr id="6" name="Picture 5">
            <a:extLst>
              <a:ext uri="{FF2B5EF4-FFF2-40B4-BE49-F238E27FC236}">
                <a16:creationId xmlns:a16="http://schemas.microsoft.com/office/drawing/2014/main" id="{CE85E787-0708-44FB-89F2-8E200321E96B}"/>
              </a:ext>
            </a:extLst>
          </p:cNvPr>
          <p:cNvPicPr>
            <a:picLocks noChangeAspect="1"/>
          </p:cNvPicPr>
          <p:nvPr/>
        </p:nvPicPr>
        <p:blipFill rotWithShape="1">
          <a:blip r:embed="rId3"/>
          <a:srcRect l="994" r="71523"/>
          <a:stretch/>
        </p:blipFill>
        <p:spPr>
          <a:xfrm>
            <a:off x="7239000" y="2188892"/>
            <a:ext cx="3162300" cy="4000500"/>
          </a:xfrm>
          <a:prstGeom prst="rect">
            <a:avLst/>
          </a:prstGeom>
        </p:spPr>
      </p:pic>
    </p:spTree>
    <p:extLst>
      <p:ext uri="{BB962C8B-B14F-4D97-AF65-F5344CB8AC3E}">
        <p14:creationId xmlns:p14="http://schemas.microsoft.com/office/powerpoint/2010/main" val="545748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Manual Column names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716369" y="2429269"/>
            <a:ext cx="10759258" cy="707886"/>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Alternatively, if you know what the column names should be, you can specify then using a </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character vector</a:t>
            </a:r>
          </a:p>
        </p:txBody>
      </p:sp>
      <p:pic>
        <p:nvPicPr>
          <p:cNvPr id="3" name="Picture 2">
            <a:extLst>
              <a:ext uri="{FF2B5EF4-FFF2-40B4-BE49-F238E27FC236}">
                <a16:creationId xmlns:a16="http://schemas.microsoft.com/office/drawing/2014/main" id="{B38A6B39-F3DD-4FD5-BB97-1C7DA5B47E8D}"/>
              </a:ext>
            </a:extLst>
          </p:cNvPr>
          <p:cNvPicPr>
            <a:picLocks noChangeAspect="1"/>
          </p:cNvPicPr>
          <p:nvPr/>
        </p:nvPicPr>
        <p:blipFill>
          <a:blip r:embed="rId3"/>
          <a:stretch>
            <a:fillRect/>
          </a:stretch>
        </p:blipFill>
        <p:spPr>
          <a:xfrm>
            <a:off x="1441448" y="3137155"/>
            <a:ext cx="9309100" cy="3268903"/>
          </a:xfrm>
          <a:prstGeom prst="rect">
            <a:avLst/>
          </a:prstGeom>
        </p:spPr>
      </p:pic>
    </p:spTree>
    <p:extLst>
      <p:ext uri="{BB962C8B-B14F-4D97-AF65-F5344CB8AC3E}">
        <p14:creationId xmlns:p14="http://schemas.microsoft.com/office/powerpoint/2010/main" val="4163844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6095D2D-20F4-4B33-9083-F7CF7A086547}"/>
              </a:ext>
            </a:extLst>
          </p:cNvPr>
          <p:cNvSpPr/>
          <p:nvPr/>
        </p:nvSpPr>
        <p:spPr>
          <a:xfrm>
            <a:off x="288193" y="3966210"/>
            <a:ext cx="5651960" cy="2454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426567" y="2291543"/>
            <a:ext cx="11336647" cy="1323439"/>
          </a:xfrm>
          <a:prstGeom prst="rect">
            <a:avLst/>
          </a:prstGeom>
        </p:spPr>
        <p:txBody>
          <a:bodyPr wrap="square">
            <a:spAutoFit/>
          </a:bodyPr>
          <a:lstStyle/>
          <a:p>
            <a:pPr marL="457200" lvl="0" indent="-457200">
              <a:buFont typeface="+mj-lt"/>
              <a:buAutoNum type="arabicPeriod"/>
              <a:defRPr/>
            </a:pPr>
            <a:r>
              <a:rPr lang="en-GB" sz="2000" dirty="0">
                <a:solidFill>
                  <a:srgbClr val="000000"/>
                </a:solidFill>
              </a:rPr>
              <a:t>Read the following in-line CSV into R. Things to note:</a:t>
            </a:r>
          </a:p>
          <a:p>
            <a:pPr marL="914400" lvl="1" indent="-457200">
              <a:buFont typeface="Arial" panose="020B0604020202020204" pitchFamily="34" charset="0"/>
              <a:buChar char="•"/>
              <a:defRPr/>
            </a:pPr>
            <a:r>
              <a:rPr lang="en-GB" sz="2000" dirty="0">
                <a:solidFill>
                  <a:srgbClr val="000000"/>
                </a:solidFill>
              </a:rPr>
              <a:t>The columns of this dataset are </a:t>
            </a:r>
            <a:r>
              <a:rPr lang="en-GB" sz="2000" b="1" dirty="0">
                <a:solidFill>
                  <a:srgbClr val="00B0F0"/>
                </a:solidFill>
                <a:latin typeface="Courier New" panose="02070309020205020404" pitchFamily="49" charset="0"/>
                <a:cs typeface="Courier New" panose="02070309020205020404" pitchFamily="49" charset="0"/>
              </a:rPr>
              <a:t>City, Area, Population </a:t>
            </a:r>
            <a:r>
              <a:rPr lang="en-GB" sz="2000" dirty="0">
                <a:solidFill>
                  <a:srgbClr val="000000"/>
                </a:solidFill>
              </a:rPr>
              <a:t>they’re not already present  </a:t>
            </a:r>
          </a:p>
          <a:p>
            <a:pPr marL="914400" lvl="1" indent="-457200">
              <a:buFont typeface="Arial" panose="020B0604020202020204" pitchFamily="34" charset="0"/>
              <a:buChar char="•"/>
              <a:defRPr/>
            </a:pPr>
            <a:r>
              <a:rPr lang="en-GB" sz="2000" dirty="0">
                <a:solidFill>
                  <a:srgbClr val="000000"/>
                </a:solidFill>
              </a:rPr>
              <a:t>Make sure you don’t try to read the comment line</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7" name="Rectangle 6">
            <a:extLst>
              <a:ext uri="{FF2B5EF4-FFF2-40B4-BE49-F238E27FC236}">
                <a16:creationId xmlns:a16="http://schemas.microsoft.com/office/drawing/2014/main" id="{A967938B-9436-4286-9C55-145365587C5B}"/>
              </a:ext>
            </a:extLst>
          </p:cNvPr>
          <p:cNvSpPr/>
          <p:nvPr/>
        </p:nvSpPr>
        <p:spPr>
          <a:xfrm>
            <a:off x="215866" y="4316054"/>
            <a:ext cx="6096000" cy="1477328"/>
          </a:xfrm>
          <a:prstGeom prst="rect">
            <a:avLst/>
          </a:prstGeom>
        </p:spPr>
        <p:txBody>
          <a:bodyPr>
            <a:spAutoFit/>
          </a:bodyPr>
          <a:lstStyle/>
          <a:p>
            <a:r>
              <a:rPr lang="en-GB" dirty="0">
                <a:solidFill>
                  <a:schemeClr val="tx2"/>
                </a:solidFill>
                <a:latin typeface="Courier New" panose="02070309020205020404" pitchFamily="49" charset="0"/>
                <a:cs typeface="Courier New" panose="02070309020205020404" pitchFamily="49" charset="0"/>
              </a:rPr>
              <a:t> "Shanghai, 6341, 27058000 </a:t>
            </a:r>
          </a:p>
          <a:p>
            <a:r>
              <a:rPr lang="en-GB" dirty="0">
                <a:solidFill>
                  <a:schemeClr val="tx2"/>
                </a:solidFill>
                <a:latin typeface="Courier New" panose="02070309020205020404" pitchFamily="49" charset="0"/>
                <a:cs typeface="Courier New" panose="02070309020205020404" pitchFamily="49" charset="0"/>
              </a:rPr>
              <a:t>  Tokyo, 627, 13515271</a:t>
            </a:r>
          </a:p>
          <a:p>
            <a:r>
              <a:rPr lang="en-GB" dirty="0">
                <a:solidFill>
                  <a:schemeClr val="tx2"/>
                </a:solidFill>
                <a:latin typeface="Courier New" panose="02070309020205020404" pitchFamily="49" charset="0"/>
                <a:cs typeface="Courier New" panose="02070309020205020404" pitchFamily="49" charset="0"/>
              </a:rPr>
              <a:t>  Seoul, 605, 9806000</a:t>
            </a:r>
          </a:p>
          <a:p>
            <a:r>
              <a:rPr lang="en-GB" dirty="0">
                <a:solidFill>
                  <a:schemeClr val="tx2"/>
                </a:solidFill>
                <a:latin typeface="Courier New" panose="02070309020205020404" pitchFamily="49" charset="0"/>
                <a:cs typeface="Courier New" panose="02070309020205020404" pitchFamily="49" charset="0"/>
              </a:rPr>
              <a:t>  &gt;&gt; Mumbai was previously called </a:t>
            </a:r>
            <a:r>
              <a:rPr lang="en-GB" dirty="0" err="1">
                <a:solidFill>
                  <a:schemeClr val="tx2"/>
                </a:solidFill>
                <a:latin typeface="Courier New" panose="02070309020205020404" pitchFamily="49" charset="0"/>
                <a:cs typeface="Courier New" panose="02070309020205020404" pitchFamily="49" charset="0"/>
              </a:rPr>
              <a:t>Bombai</a:t>
            </a:r>
            <a:endParaRPr lang="en-GB" dirty="0">
              <a:solidFill>
                <a:schemeClr val="tx2"/>
              </a:solidFill>
              <a:latin typeface="Courier New" panose="02070309020205020404" pitchFamily="49" charset="0"/>
              <a:cs typeface="Courier New" panose="02070309020205020404" pitchFamily="49" charset="0"/>
            </a:endParaRPr>
          </a:p>
          <a:p>
            <a:r>
              <a:rPr lang="en-GB" dirty="0">
                <a:solidFill>
                  <a:schemeClr val="tx2"/>
                </a:solidFill>
                <a:latin typeface="Courier New" panose="02070309020205020404" pitchFamily="49" charset="0"/>
                <a:cs typeface="Courier New" panose="02070309020205020404" pitchFamily="49" charset="0"/>
              </a:rPr>
              <a:t>  Mumbai, 438, 12442373 "</a:t>
            </a:r>
          </a:p>
        </p:txBody>
      </p:sp>
      <p:sp>
        <p:nvSpPr>
          <p:cNvPr id="12" name="Rectangle: Rounded Corners 11">
            <a:extLst>
              <a:ext uri="{FF2B5EF4-FFF2-40B4-BE49-F238E27FC236}">
                <a16:creationId xmlns:a16="http://schemas.microsoft.com/office/drawing/2014/main" id="{784048AF-84FB-4F73-B6EE-3E8A255A8340}"/>
              </a:ext>
            </a:extLst>
          </p:cNvPr>
          <p:cNvSpPr/>
          <p:nvPr/>
        </p:nvSpPr>
        <p:spPr>
          <a:xfrm>
            <a:off x="6447128" y="4230155"/>
            <a:ext cx="5529005" cy="1926124"/>
          </a:xfrm>
          <a:prstGeom prst="roundRect">
            <a:avLst/>
          </a:prstGeom>
          <a:solidFill>
            <a:srgbClr val="D0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013D0B95-B9A7-4874-B379-A441FE05B51C}"/>
              </a:ext>
            </a:extLst>
          </p:cNvPr>
          <p:cNvSpPr/>
          <p:nvPr/>
        </p:nvSpPr>
        <p:spPr>
          <a:xfrm>
            <a:off x="6012480" y="3847955"/>
            <a:ext cx="6096000" cy="2308324"/>
          </a:xfrm>
          <a:prstGeom prst="rect">
            <a:avLst/>
          </a:prstGeom>
        </p:spPr>
        <p:txBody>
          <a:bodyPr wrap="square">
            <a:spAutoFit/>
          </a:bodyPr>
          <a:lstStyle/>
          <a:p>
            <a:pPr lvl="1">
              <a:defRPr/>
            </a:pPr>
            <a:r>
              <a:rPr lang="en-GB" dirty="0">
                <a:solidFill>
                  <a:srgbClr val="000000"/>
                </a:solidFill>
              </a:rPr>
              <a:t>Template:</a:t>
            </a:r>
          </a:p>
          <a:p>
            <a:pPr lvl="1">
              <a:defRPr/>
            </a:pPr>
            <a:endParaRPr lang="en-GB" dirty="0">
              <a:solidFill>
                <a:srgbClr val="000000"/>
              </a:solidFill>
            </a:endParaRPr>
          </a:p>
          <a:p>
            <a:pPr lvl="1">
              <a:defRPr/>
            </a:pPr>
            <a:r>
              <a:rPr lang="en-GB" dirty="0" err="1">
                <a:solidFill>
                  <a:srgbClr val="FFFFFF"/>
                </a:solidFill>
                <a:latin typeface="Courier New" panose="02070309020205020404" pitchFamily="49" charset="0"/>
                <a:cs typeface="Courier New" panose="02070309020205020404" pitchFamily="49" charset="0"/>
              </a:rPr>
              <a:t>read_csv</a:t>
            </a:r>
            <a:r>
              <a:rPr lang="en-GB" dirty="0">
                <a:solidFill>
                  <a:srgbClr val="FFFFFF"/>
                </a:solidFill>
                <a:latin typeface="Courier New" panose="02070309020205020404" pitchFamily="49" charset="0"/>
                <a:cs typeface="Courier New" panose="02070309020205020404" pitchFamily="49" charset="0"/>
              </a:rPr>
              <a:t>(</a:t>
            </a:r>
          </a:p>
          <a:p>
            <a:pPr lvl="1">
              <a:defRPr/>
            </a:pPr>
            <a:r>
              <a:rPr lang="en-GB" dirty="0">
                <a:solidFill>
                  <a:srgbClr val="FFFFFF"/>
                </a:solidFill>
                <a:latin typeface="Courier New" panose="02070309020205020404" pitchFamily="49" charset="0"/>
                <a:cs typeface="Courier New" panose="02070309020205020404" pitchFamily="49" charset="0"/>
              </a:rPr>
              <a:t>  "data1a , data2a ,data3a </a:t>
            </a:r>
          </a:p>
          <a:p>
            <a:pPr lvl="1">
              <a:defRPr/>
            </a:pPr>
            <a:r>
              <a:rPr lang="en-GB" dirty="0">
                <a:solidFill>
                  <a:srgbClr val="FFFFFF"/>
                </a:solidFill>
                <a:latin typeface="Courier New" panose="02070309020205020404" pitchFamily="49" charset="0"/>
                <a:cs typeface="Courier New" panose="02070309020205020404" pitchFamily="49" charset="0"/>
              </a:rPr>
              <a:t>   data1b , data2b , data3b",</a:t>
            </a:r>
          </a:p>
          <a:p>
            <a:pPr lvl="1">
              <a:defRPr/>
            </a:pPr>
            <a:r>
              <a:rPr lang="en-GB" dirty="0">
                <a:solidFill>
                  <a:srgbClr val="FFFFFF"/>
                </a:solidFill>
                <a:latin typeface="Courier New" panose="02070309020205020404" pitchFamily="49" charset="0"/>
                <a:cs typeface="Courier New" panose="02070309020205020404" pitchFamily="49" charset="0"/>
              </a:rPr>
              <a:t>  comment = '?',</a:t>
            </a:r>
          </a:p>
          <a:p>
            <a:pPr lvl="1">
              <a:defRPr/>
            </a:pPr>
            <a:r>
              <a:rPr lang="en-GB" dirty="0">
                <a:solidFill>
                  <a:srgbClr val="FFFFFF"/>
                </a:solidFill>
                <a:latin typeface="Courier New" panose="02070309020205020404" pitchFamily="49" charset="0"/>
                <a:cs typeface="Courier New" panose="02070309020205020404" pitchFamily="49" charset="0"/>
              </a:rPr>
              <a:t>  </a:t>
            </a:r>
            <a:r>
              <a:rPr lang="en-GB" dirty="0" err="1">
                <a:solidFill>
                  <a:srgbClr val="FFFFFF"/>
                </a:solidFill>
                <a:latin typeface="Courier New" panose="02070309020205020404" pitchFamily="49" charset="0"/>
                <a:cs typeface="Courier New" panose="02070309020205020404" pitchFamily="49" charset="0"/>
              </a:rPr>
              <a:t>col_names</a:t>
            </a:r>
            <a:r>
              <a:rPr lang="en-GB" dirty="0">
                <a:solidFill>
                  <a:srgbClr val="FFFFFF"/>
                </a:solidFill>
                <a:latin typeface="Courier New" panose="02070309020205020404" pitchFamily="49" charset="0"/>
                <a:cs typeface="Courier New" panose="02070309020205020404" pitchFamily="49" charset="0"/>
              </a:rPr>
              <a:t>=c('name1','name2','name3'))</a:t>
            </a:r>
          </a:p>
          <a:p>
            <a:pPr lvl="1">
              <a:defRPr/>
            </a:pPr>
            <a:endParaRPr lang="en-GB" dirty="0">
              <a:solidFill>
                <a:srgbClr val="000000"/>
              </a:solidFill>
            </a:endParaRPr>
          </a:p>
        </p:txBody>
      </p:sp>
    </p:spTree>
    <p:extLst>
      <p:ext uri="{BB962C8B-B14F-4D97-AF65-F5344CB8AC3E}">
        <p14:creationId xmlns:p14="http://schemas.microsoft.com/office/powerpoint/2010/main" val="322778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Objects </a:t>
            </a:r>
          </a:p>
        </p:txBody>
      </p:sp>
      <p:sp>
        <p:nvSpPr>
          <p:cNvPr id="9" name="Rectangle 8">
            <a:extLst>
              <a:ext uri="{FF2B5EF4-FFF2-40B4-BE49-F238E27FC236}">
                <a16:creationId xmlns:a16="http://schemas.microsoft.com/office/drawing/2014/main" id="{98E1078F-3A4D-4292-990B-BCAFDE64CCAB}"/>
              </a:ext>
            </a:extLst>
          </p:cNvPr>
          <p:cNvSpPr/>
          <p:nvPr/>
        </p:nvSpPr>
        <p:spPr>
          <a:xfrm>
            <a:off x="657599" y="2391625"/>
            <a:ext cx="11183881" cy="4524315"/>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All R statements where you create objects have the form</a:t>
            </a:r>
          </a:p>
          <a:p>
            <a:pPr marL="285750" lvl="0" indent="-285750">
              <a:buFont typeface="Arial" panose="020B0604020202020204" pitchFamily="34" charset="0"/>
              <a:buChar char="•"/>
              <a:defRPr/>
            </a:pPr>
            <a:endParaRPr lang="en-GB" dirty="0">
              <a:solidFill>
                <a:srgbClr val="000000"/>
              </a:solidFill>
            </a:endParaRPr>
          </a:p>
          <a:p>
            <a:pPr lvl="0">
              <a:defRPr/>
            </a:pPr>
            <a:endParaRPr lang="en-GB" dirty="0">
              <a:solidFill>
                <a:srgbClr val="000000"/>
              </a:solidFill>
            </a:endParaRPr>
          </a:p>
          <a:p>
            <a:pPr lvl="0">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An object will retain its value until one of the following occur: </a:t>
            </a:r>
          </a:p>
          <a:p>
            <a:pPr marL="742950" lvl="1" indent="-285750">
              <a:buFont typeface="Wingdings" panose="05000000000000000000" pitchFamily="2" charset="2"/>
              <a:buChar char="q"/>
              <a:defRPr/>
            </a:pPr>
            <a:r>
              <a:rPr lang="en-GB" dirty="0">
                <a:solidFill>
                  <a:srgbClr val="000000"/>
                </a:solidFill>
              </a:rPr>
              <a:t>You close RStudio</a:t>
            </a:r>
          </a:p>
          <a:p>
            <a:pPr marL="742950" lvl="1" indent="-285750">
              <a:buFont typeface="Wingdings" panose="05000000000000000000" pitchFamily="2" charset="2"/>
              <a:buChar char="q"/>
              <a:defRPr/>
            </a:pPr>
            <a:r>
              <a:rPr lang="en-GB" dirty="0">
                <a:solidFill>
                  <a:srgbClr val="000000"/>
                </a:solidFill>
              </a:rPr>
              <a:t>You delete the object manually</a:t>
            </a:r>
          </a:p>
          <a:p>
            <a:pPr marL="742950" lvl="1" indent="-285750">
              <a:buFont typeface="Wingdings" panose="05000000000000000000" pitchFamily="2" charset="2"/>
              <a:buChar char="q"/>
              <a:defRPr/>
            </a:pPr>
            <a:r>
              <a:rPr lang="en-GB" dirty="0">
                <a:solidFill>
                  <a:srgbClr val="000000"/>
                </a:solidFill>
              </a:rPr>
              <a:t>You overwrite its value with another</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You can see a list of all objects in the 'Environment' pane in RStudio</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If you are getting tired of tying </a:t>
            </a:r>
            <a:r>
              <a:rPr lang="en-GB" b="1" dirty="0">
                <a:solidFill>
                  <a:srgbClr val="00B0F0"/>
                </a:solidFill>
                <a:latin typeface="Courier New" panose="02070309020205020404" pitchFamily="49" charset="0"/>
                <a:cs typeface="Courier New" panose="02070309020205020404" pitchFamily="49" charset="0"/>
              </a:rPr>
              <a:t>&lt;-</a:t>
            </a:r>
            <a:r>
              <a:rPr lang="en-GB" dirty="0">
                <a:solidFill>
                  <a:srgbClr val="000000"/>
                </a:solidFill>
              </a:rPr>
              <a:t> you can use the keyboard shortcut alt-minus in RStudio to insert </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78B69CA3-0B46-47D4-B79B-D1F50CFA6C2B}"/>
              </a:ext>
            </a:extLst>
          </p:cNvPr>
          <p:cNvPicPr>
            <a:picLocks noChangeAspect="1"/>
          </p:cNvPicPr>
          <p:nvPr/>
        </p:nvPicPr>
        <p:blipFill>
          <a:blip r:embed="rId3"/>
          <a:stretch>
            <a:fillRect/>
          </a:stretch>
        </p:blipFill>
        <p:spPr>
          <a:xfrm>
            <a:off x="2333623" y="2773680"/>
            <a:ext cx="7524750" cy="514350"/>
          </a:xfrm>
          <a:prstGeom prst="rect">
            <a:avLst/>
          </a:prstGeom>
        </p:spPr>
      </p:pic>
    </p:spTree>
    <p:extLst>
      <p:ext uri="{BB962C8B-B14F-4D97-AF65-F5344CB8AC3E}">
        <p14:creationId xmlns:p14="http://schemas.microsoft.com/office/powerpoint/2010/main" val="25766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65D28B2E-F5C1-455C-A13B-54E8D6C788D7}"/>
              </a:ext>
            </a:extLst>
          </p:cNvPr>
          <p:cNvPicPr>
            <a:picLocks noChangeAspect="1"/>
          </p:cNvPicPr>
          <p:nvPr/>
        </p:nvPicPr>
        <p:blipFill>
          <a:blip r:embed="rId2"/>
          <a:stretch>
            <a:fillRect/>
          </a:stretch>
        </p:blipFill>
        <p:spPr>
          <a:xfrm>
            <a:off x="1015034" y="2375452"/>
            <a:ext cx="9705975" cy="1790700"/>
          </a:xfrm>
          <a:prstGeom prst="rect">
            <a:avLst/>
          </a:prstGeom>
        </p:spPr>
      </p:pic>
      <p:pic>
        <p:nvPicPr>
          <p:cNvPr id="4" name="Picture 3">
            <a:extLst>
              <a:ext uri="{FF2B5EF4-FFF2-40B4-BE49-F238E27FC236}">
                <a16:creationId xmlns:a16="http://schemas.microsoft.com/office/drawing/2014/main" id="{AEB70927-C284-4F26-98CD-8CEA019E5F19}"/>
              </a:ext>
            </a:extLst>
          </p:cNvPr>
          <p:cNvPicPr>
            <a:picLocks noChangeAspect="1"/>
          </p:cNvPicPr>
          <p:nvPr/>
        </p:nvPicPr>
        <p:blipFill>
          <a:blip r:embed="rId3"/>
          <a:stretch>
            <a:fillRect/>
          </a:stretch>
        </p:blipFill>
        <p:spPr>
          <a:xfrm>
            <a:off x="3006869" y="4478915"/>
            <a:ext cx="3476625" cy="1724025"/>
          </a:xfrm>
          <a:prstGeom prst="rect">
            <a:avLst/>
          </a:prstGeom>
        </p:spPr>
      </p:pic>
    </p:spTree>
    <p:extLst>
      <p:ext uri="{BB962C8B-B14F-4D97-AF65-F5344CB8AC3E}">
        <p14:creationId xmlns:p14="http://schemas.microsoft.com/office/powerpoint/2010/main" val="3948834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Calculations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4259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a:t>R as a calculator </a:t>
            </a:r>
            <a:endParaRPr lang="en-US" dirty="0"/>
          </a:p>
        </p:txBody>
      </p:sp>
      <p:sp>
        <p:nvSpPr>
          <p:cNvPr id="9" name="Rectangle 8">
            <a:extLst>
              <a:ext uri="{FF2B5EF4-FFF2-40B4-BE49-F238E27FC236}">
                <a16:creationId xmlns:a16="http://schemas.microsoft.com/office/drawing/2014/main" id="{98E1078F-3A4D-4292-990B-BCAFDE64CCAB}"/>
              </a:ext>
            </a:extLst>
          </p:cNvPr>
          <p:cNvSpPr/>
          <p:nvPr/>
        </p:nvSpPr>
        <p:spPr>
          <a:xfrm>
            <a:off x="535679" y="2681733"/>
            <a:ext cx="3461555" cy="2585323"/>
          </a:xfrm>
          <a:prstGeom prst="rect">
            <a:avLst/>
          </a:prstGeom>
        </p:spPr>
        <p:txBody>
          <a:bodyPr wrap="square">
            <a:spAutoFit/>
          </a:bodyPr>
          <a:lstStyle/>
          <a:p>
            <a:pPr fontAlgn="base"/>
            <a:r>
              <a:rPr lang="en-GB" dirty="0"/>
              <a:t>We can also use things like trigonometry, square roots and logs in r </a:t>
            </a:r>
          </a:p>
          <a:p>
            <a:pPr fontAlgn="base"/>
            <a:endParaRPr lang="en-GB" dirty="0"/>
          </a:p>
          <a:p>
            <a:pPr fontAlgn="base"/>
            <a:endParaRPr lang="en-GB" dirty="0"/>
          </a:p>
          <a:p>
            <a:pPr fontAlgn="base"/>
            <a:endParaRPr lang="en-GB"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BA08D6B1-6C74-4243-A891-ADA480869B58}"/>
              </a:ext>
            </a:extLst>
          </p:cNvPr>
          <p:cNvPicPr>
            <a:picLocks noChangeAspect="1"/>
          </p:cNvPicPr>
          <p:nvPr/>
        </p:nvPicPr>
        <p:blipFill>
          <a:blip r:embed="rId3"/>
          <a:stretch>
            <a:fillRect/>
          </a:stretch>
        </p:blipFill>
        <p:spPr>
          <a:xfrm>
            <a:off x="4217296" y="2297810"/>
            <a:ext cx="7439025" cy="3990975"/>
          </a:xfrm>
          <a:prstGeom prst="rect">
            <a:avLst/>
          </a:prstGeom>
        </p:spPr>
      </p:pic>
      <p:sp>
        <p:nvSpPr>
          <p:cNvPr id="4" name="Rectangle 3">
            <a:extLst>
              <a:ext uri="{FF2B5EF4-FFF2-40B4-BE49-F238E27FC236}">
                <a16:creationId xmlns:a16="http://schemas.microsoft.com/office/drawing/2014/main" id="{15ECAB2C-DBBB-4C32-B7E9-7698475D7FF9}"/>
              </a:ext>
            </a:extLst>
          </p:cNvPr>
          <p:cNvSpPr/>
          <p:nvPr/>
        </p:nvSpPr>
        <p:spPr>
          <a:xfrm>
            <a:off x="1428088" y="5991902"/>
            <a:ext cx="184731" cy="369332"/>
          </a:xfrm>
          <a:prstGeom prst="rect">
            <a:avLst/>
          </a:prstGeom>
        </p:spPr>
        <p:txBody>
          <a:bodyPr wrap="none">
            <a:spAutoFit/>
          </a:bodyPr>
          <a:lstStyle/>
          <a:p>
            <a:endParaRPr lang="en-GB" dirty="0"/>
          </a:p>
        </p:txBody>
      </p:sp>
      <p:pic>
        <p:nvPicPr>
          <p:cNvPr id="1026" name="Picture 2" descr="Intro to Logarithms (article) | Logarithms | Khan Academy">
            <a:extLst>
              <a:ext uri="{FF2B5EF4-FFF2-40B4-BE49-F238E27FC236}">
                <a16:creationId xmlns:a16="http://schemas.microsoft.com/office/drawing/2014/main" id="{E3B625D3-EC5A-4FB5-BCD1-006F35ECD4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395"/>
          <a:stretch/>
        </p:blipFill>
        <p:spPr bwMode="auto">
          <a:xfrm>
            <a:off x="299130" y="4283209"/>
            <a:ext cx="1177925" cy="2096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F786626-B5B7-41F9-90A5-08E2A19F83B6}"/>
              </a:ext>
            </a:extLst>
          </p:cNvPr>
          <p:cNvCxnSpPr>
            <a:cxnSpLocks/>
            <a:endCxn id="7" idx="1"/>
          </p:cNvCxnSpPr>
          <p:nvPr/>
        </p:nvCxnSpPr>
        <p:spPr>
          <a:xfrm>
            <a:off x="1612819" y="5146766"/>
            <a:ext cx="8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ACA4BCA-3FC3-4A8C-9474-E55E48BB592A}"/>
              </a:ext>
            </a:extLst>
          </p:cNvPr>
          <p:cNvSpPr txBox="1"/>
          <p:nvPr/>
        </p:nvSpPr>
        <p:spPr>
          <a:xfrm>
            <a:off x="2508079" y="4962100"/>
            <a:ext cx="1546047" cy="369332"/>
          </a:xfrm>
          <a:prstGeom prst="rect">
            <a:avLst/>
          </a:prstGeom>
          <a:noFill/>
        </p:spPr>
        <p:txBody>
          <a:bodyPr wrap="square" rtlCol="0">
            <a:spAutoFit/>
          </a:bodyPr>
          <a:lstStyle/>
          <a:p>
            <a:r>
              <a:rPr lang="en-GB" b="1" dirty="0">
                <a:solidFill>
                  <a:srgbClr val="00B0F0"/>
                </a:solidFill>
                <a:latin typeface="Courier New" panose="02070309020205020404" pitchFamily="49" charset="0"/>
                <a:cs typeface="Courier New" panose="02070309020205020404" pitchFamily="49" charset="0"/>
              </a:rPr>
              <a:t>log(</a:t>
            </a:r>
            <a:r>
              <a:rPr lang="en-GB" b="1" dirty="0" err="1">
                <a:solidFill>
                  <a:srgbClr val="00B0F0"/>
                </a:solidFill>
                <a:latin typeface="Courier New" panose="02070309020205020404" pitchFamily="49" charset="0"/>
                <a:cs typeface="Courier New" panose="02070309020205020404" pitchFamily="49" charset="0"/>
              </a:rPr>
              <a:t>a,b</a:t>
            </a:r>
            <a:r>
              <a:rPr lang="en-GB" b="1" dirty="0">
                <a:solidFill>
                  <a:srgbClr val="00B0F0"/>
                </a:solidFill>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79AC6F7C-3276-484D-B507-2561B57633E2}"/>
              </a:ext>
            </a:extLst>
          </p:cNvPr>
          <p:cNvSpPr/>
          <p:nvPr/>
        </p:nvSpPr>
        <p:spPr>
          <a:xfrm>
            <a:off x="0" y="4500435"/>
            <a:ext cx="1803699" cy="369332"/>
          </a:xfrm>
          <a:prstGeom prst="rect">
            <a:avLst/>
          </a:prstGeom>
        </p:spPr>
        <p:txBody>
          <a:bodyPr wrap="none">
            <a:spAutoFit/>
          </a:bodyPr>
          <a:lstStyle/>
          <a:p>
            <a:r>
              <a:rPr lang="en-GB" dirty="0"/>
              <a:t>Normal format</a:t>
            </a:r>
          </a:p>
        </p:txBody>
      </p:sp>
      <p:sp>
        <p:nvSpPr>
          <p:cNvPr id="14" name="Rectangle 13">
            <a:extLst>
              <a:ext uri="{FF2B5EF4-FFF2-40B4-BE49-F238E27FC236}">
                <a16:creationId xmlns:a16="http://schemas.microsoft.com/office/drawing/2014/main" id="{CCCEFF72-AEFA-4385-8EDE-6AEBC050AC6A}"/>
              </a:ext>
            </a:extLst>
          </p:cNvPr>
          <p:cNvSpPr/>
          <p:nvPr/>
        </p:nvSpPr>
        <p:spPr>
          <a:xfrm>
            <a:off x="2514961" y="4500435"/>
            <a:ext cx="1132041" cy="369332"/>
          </a:xfrm>
          <a:prstGeom prst="rect">
            <a:avLst/>
          </a:prstGeom>
        </p:spPr>
        <p:txBody>
          <a:bodyPr wrap="none">
            <a:spAutoFit/>
          </a:bodyPr>
          <a:lstStyle/>
          <a:p>
            <a:r>
              <a:rPr lang="en-GB" dirty="0"/>
              <a:t>R format</a:t>
            </a:r>
          </a:p>
        </p:txBody>
      </p:sp>
    </p:spTree>
    <p:extLst>
      <p:ext uri="{BB962C8B-B14F-4D97-AF65-F5344CB8AC3E}">
        <p14:creationId xmlns:p14="http://schemas.microsoft.com/office/powerpoint/2010/main" val="18877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C968-4CA2-40A0-8181-9A5DED9D6290}"/>
              </a:ext>
            </a:extLst>
          </p:cNvPr>
          <p:cNvSpPr>
            <a:spLocks noGrp="1"/>
          </p:cNvSpPr>
          <p:nvPr>
            <p:ph type="ctrTitle"/>
          </p:nvPr>
        </p:nvSpPr>
        <p:spPr/>
        <p:txBody>
          <a:bodyPr/>
          <a:lstStyle/>
          <a:p>
            <a:r>
              <a:rPr lang="en-GB" sz="9600" dirty="0"/>
              <a:t>Bonus Questions</a:t>
            </a:r>
            <a:endParaRPr lang="en-GB" dirty="0"/>
          </a:p>
        </p:txBody>
      </p:sp>
      <p:sp>
        <p:nvSpPr>
          <p:cNvPr id="3" name="Subtitle 2">
            <a:extLst>
              <a:ext uri="{FF2B5EF4-FFF2-40B4-BE49-F238E27FC236}">
                <a16:creationId xmlns:a16="http://schemas.microsoft.com/office/drawing/2014/main" id="{D3B5A14F-5C33-4D97-A6A9-69F67AE355D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29146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Web Scraping </a:t>
            </a:r>
          </a:p>
        </p:txBody>
      </p:sp>
      <p:sp>
        <p:nvSpPr>
          <p:cNvPr id="6" name="TextBox 5">
            <a:extLst>
              <a:ext uri="{FF2B5EF4-FFF2-40B4-BE49-F238E27FC236}">
                <a16:creationId xmlns:a16="http://schemas.microsoft.com/office/drawing/2014/main" id="{4EB3382E-E080-4A68-8BF1-94FF68BF2DA7}"/>
              </a:ext>
            </a:extLst>
          </p:cNvPr>
          <p:cNvSpPr txBox="1"/>
          <p:nvPr/>
        </p:nvSpPr>
        <p:spPr>
          <a:xfrm>
            <a:off x="1953394" y="2486106"/>
            <a:ext cx="7964237" cy="4318105"/>
          </a:xfrm>
          <a:prstGeom prst="rect">
            <a:avLst/>
          </a:prstGeom>
          <a:noFill/>
        </p:spPr>
        <p:txBody>
          <a:bodyPr wrap="square" rtlCol="0">
            <a:spAutoFit/>
          </a:bodyPr>
          <a:lstStyle/>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Web scraping is a technique for converting the data present in unstructured format (HTML tags) over the web to the structured format which can easily be accessed and used</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We can use Web browsers to retrieve these datasets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lvl="0" fontAlgn="base">
              <a:lnSpc>
                <a:spcPct val="90000"/>
              </a:lnSpc>
              <a:spcBef>
                <a:spcPct val="20000"/>
              </a:spcBef>
              <a:spcAft>
                <a:spcPts val="600"/>
              </a:spcAft>
              <a:buClr>
                <a:srgbClr val="00B0F0"/>
              </a:buClr>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We first need to install</a:t>
            </a:r>
            <a:r>
              <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 </a:t>
            </a:r>
            <a:r>
              <a:rPr kumimoji="0" lang="en-GB" sz="16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rvest</a:t>
            </a:r>
            <a:r>
              <a:rPr lang="en-GB" sz="1600" dirty="0">
                <a:solidFill>
                  <a:srgbClr val="000000"/>
                </a:solidFill>
              </a:rPr>
              <a:t> and  </a:t>
            </a:r>
            <a:r>
              <a:rPr lang="en-GB" sz="1600" b="1" dirty="0" err="1">
                <a:solidFill>
                  <a:srgbClr val="00B0F0"/>
                </a:solidFill>
                <a:latin typeface="Courier New" panose="02070309020205020404" pitchFamily="49" charset="0"/>
                <a:cs typeface="Courier New" panose="02070309020205020404" pitchFamily="49" charset="0"/>
              </a:rPr>
              <a:t>robotstxt</a:t>
            </a:r>
            <a:r>
              <a:rPr lang="en-GB" sz="1600" b="1" dirty="0">
                <a:solidFill>
                  <a:srgbClr val="00B0F0"/>
                </a:solidFill>
                <a:latin typeface="Courier New" panose="02070309020205020404" pitchFamily="49" charset="0"/>
                <a:cs typeface="Courier New" panose="02070309020205020404" pitchFamily="49" charset="0"/>
              </a:rPr>
              <a:t> </a:t>
            </a:r>
            <a:r>
              <a:rPr lang="en-GB" sz="1600" dirty="0">
                <a:solidFill>
                  <a:srgbClr val="000000"/>
                </a:solidFill>
              </a:rPr>
              <a:t>:</a:t>
            </a: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285750" marR="0" lvl="0" indent="-285750" algn="l" defTabSz="457200" rtl="0" eaLnBrk="1" fontAlgn="base" latinLnBrk="0" hangingPunct="1">
              <a:lnSpc>
                <a:spcPct val="90000"/>
              </a:lnSpc>
              <a:spcBef>
                <a:spcPct val="20000"/>
              </a:spcBef>
              <a:spcAft>
                <a:spcPts val="600"/>
              </a:spcAft>
              <a:buClr>
                <a:srgbClr val="00B0F0"/>
              </a:buClr>
              <a:buSzTx/>
              <a:buFont typeface="Arial" panose="020B0604020202020204" pitchFamily="34" charset="0"/>
              <a:buChar char="•"/>
              <a:tabLst/>
              <a:defRPr/>
            </a:pPr>
            <a:r>
              <a:rPr kumimoji="0" lang="en-GB" sz="16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install.packages</a:t>
            </a:r>
            <a:r>
              <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r>
              <a:rPr kumimoji="0" lang="en-GB" sz="16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rvest</a:t>
            </a:r>
            <a:r>
              <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p>
          <a:p>
            <a:pPr marL="285750" marR="0" lvl="0" indent="-285750" algn="l" defTabSz="457200" rtl="0" eaLnBrk="1" fontAlgn="base" latinLnBrk="0" hangingPunct="1">
              <a:lnSpc>
                <a:spcPct val="90000"/>
              </a:lnSpc>
              <a:spcBef>
                <a:spcPct val="20000"/>
              </a:spcBef>
              <a:spcAft>
                <a:spcPts val="600"/>
              </a:spcAft>
              <a:buClr>
                <a:srgbClr val="00B0F0"/>
              </a:buClr>
              <a:buSzTx/>
              <a:buFont typeface="Arial" panose="020B0604020202020204" pitchFamily="34" charset="0"/>
              <a:buChar char="•"/>
              <a:tabLst/>
              <a:defRPr/>
            </a:pPr>
            <a:r>
              <a:rPr lang="en-GB" sz="1600" b="1" dirty="0" err="1">
                <a:solidFill>
                  <a:srgbClr val="00B0F0"/>
                </a:solidFill>
                <a:latin typeface="Courier New" panose="02070309020205020404" pitchFamily="49" charset="0"/>
                <a:cs typeface="Courier New" panose="02070309020205020404" pitchFamily="49" charset="0"/>
              </a:rPr>
              <a:t>install.packages</a:t>
            </a:r>
            <a:r>
              <a:rPr lang="en-GB" sz="1600" b="1" dirty="0">
                <a:solidFill>
                  <a:srgbClr val="00B0F0"/>
                </a:solidFill>
                <a:latin typeface="Courier New" panose="02070309020205020404" pitchFamily="49" charset="0"/>
                <a:cs typeface="Courier New" panose="02070309020205020404" pitchFamily="49" charset="0"/>
              </a:rPr>
              <a:t>(‘</a:t>
            </a:r>
            <a:r>
              <a:rPr lang="en-GB" sz="1600" b="1" dirty="0" err="1">
                <a:solidFill>
                  <a:srgbClr val="00B0F0"/>
                </a:solidFill>
                <a:latin typeface="Courier New" panose="02070309020205020404" pitchFamily="49" charset="0"/>
                <a:cs typeface="Courier New" panose="02070309020205020404" pitchFamily="49" charset="0"/>
              </a:rPr>
              <a:t>robotstxt</a:t>
            </a:r>
            <a:r>
              <a:rPr lang="en-GB" sz="1600" b="1" dirty="0">
                <a:solidFill>
                  <a:srgbClr val="00B0F0"/>
                </a:solidFill>
                <a:latin typeface="Courier New" panose="02070309020205020404" pitchFamily="49" charset="0"/>
                <a:cs typeface="Courier New" panose="02070309020205020404" pitchFamily="49" charset="0"/>
              </a:rPr>
              <a:t>’)</a:t>
            </a: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74210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Looking at featured films dataset </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087E3B71-7855-45C5-B9C9-C17D35540193}"/>
              </a:ext>
            </a:extLst>
          </p:cNvPr>
          <p:cNvSpPr/>
          <p:nvPr/>
        </p:nvSpPr>
        <p:spPr>
          <a:xfrm>
            <a:off x="668637" y="2341022"/>
            <a:ext cx="5094853" cy="3416320"/>
          </a:xfrm>
          <a:prstGeom prst="rect">
            <a:avLst/>
          </a:prstGeom>
        </p:spPr>
        <p:txBody>
          <a:bodyPr wrap="square">
            <a:spAutoFit/>
          </a:bodyPr>
          <a:lstStyle/>
          <a:p>
            <a:r>
              <a:rPr lang="en-GB" dirty="0">
                <a:solidFill>
                  <a:schemeClr val="bg1"/>
                </a:solidFill>
              </a:rPr>
              <a:t>We can scrape the following data categories:</a:t>
            </a:r>
          </a:p>
          <a:p>
            <a:endParaRPr lang="en-GB" dirty="0">
              <a:solidFill>
                <a:srgbClr val="595858"/>
              </a:solidFill>
            </a:endParaRPr>
          </a:p>
          <a:p>
            <a:endParaRPr lang="en-GB" dirty="0">
              <a:solidFill>
                <a:srgbClr val="595858"/>
              </a:solidFill>
            </a:endParaRPr>
          </a:p>
          <a:p>
            <a:pPr marL="285750" indent="-285750" algn="just">
              <a:buFont typeface="Arial" panose="020B0604020202020204" pitchFamily="34" charset="0"/>
              <a:buChar char="•"/>
            </a:pPr>
            <a:r>
              <a:rPr lang="en-GB" b="1" dirty="0">
                <a:solidFill>
                  <a:srgbClr val="333333"/>
                </a:solidFill>
              </a:rPr>
              <a:t>Rank</a:t>
            </a:r>
          </a:p>
          <a:p>
            <a:pPr marL="285750" indent="-285750" algn="just">
              <a:buFont typeface="Arial" panose="020B0604020202020204" pitchFamily="34" charset="0"/>
              <a:buChar char="•"/>
            </a:pPr>
            <a:r>
              <a:rPr lang="en-GB" b="1" dirty="0">
                <a:solidFill>
                  <a:srgbClr val="333333"/>
                </a:solidFill>
              </a:rPr>
              <a:t>Title</a:t>
            </a:r>
          </a:p>
          <a:p>
            <a:pPr marL="285750" indent="-285750" algn="just">
              <a:buFont typeface="Arial" panose="020B0604020202020204" pitchFamily="34" charset="0"/>
              <a:buChar char="•"/>
            </a:pPr>
            <a:r>
              <a:rPr lang="en-GB" b="1" dirty="0">
                <a:solidFill>
                  <a:srgbClr val="333333"/>
                </a:solidFill>
              </a:rPr>
              <a:t>Description</a:t>
            </a:r>
          </a:p>
          <a:p>
            <a:pPr marL="285750" indent="-285750" algn="just">
              <a:buFont typeface="Arial" panose="020B0604020202020204" pitchFamily="34" charset="0"/>
              <a:buChar char="•"/>
            </a:pPr>
            <a:r>
              <a:rPr lang="en-GB" b="1" dirty="0">
                <a:solidFill>
                  <a:srgbClr val="333333"/>
                </a:solidFill>
              </a:rPr>
              <a:t>Runtime</a:t>
            </a:r>
          </a:p>
          <a:p>
            <a:pPr marL="285750" indent="-285750" algn="just">
              <a:buFont typeface="Arial" panose="020B0604020202020204" pitchFamily="34" charset="0"/>
              <a:buChar char="•"/>
            </a:pPr>
            <a:r>
              <a:rPr lang="en-GB" b="1" dirty="0">
                <a:solidFill>
                  <a:srgbClr val="333333"/>
                </a:solidFill>
              </a:rPr>
              <a:t>Genre</a:t>
            </a:r>
          </a:p>
          <a:p>
            <a:pPr marL="285750" indent="-285750" algn="just">
              <a:buFont typeface="Arial" panose="020B0604020202020204" pitchFamily="34" charset="0"/>
              <a:buChar char="•"/>
            </a:pPr>
            <a:r>
              <a:rPr lang="en-GB" b="1" dirty="0">
                <a:solidFill>
                  <a:srgbClr val="333333"/>
                </a:solidFill>
              </a:rPr>
              <a:t>Rating</a:t>
            </a:r>
            <a:endParaRPr lang="en-GB" b="1" dirty="0">
              <a:solidFill>
                <a:srgbClr val="595858"/>
              </a:solidFill>
            </a:endParaRPr>
          </a:p>
          <a:p>
            <a:pPr marL="285750" indent="-285750" algn="just">
              <a:buFont typeface="Arial" panose="020B0604020202020204" pitchFamily="34" charset="0"/>
              <a:buChar char="•"/>
            </a:pPr>
            <a:r>
              <a:rPr lang="en-GB" b="1" dirty="0">
                <a:solidFill>
                  <a:srgbClr val="333333"/>
                </a:solidFill>
              </a:rPr>
              <a:t>Director</a:t>
            </a:r>
          </a:p>
          <a:p>
            <a:pPr marL="285750" indent="-285750" algn="just">
              <a:buFont typeface="Arial" panose="020B0604020202020204" pitchFamily="34" charset="0"/>
              <a:buChar char="•"/>
            </a:pPr>
            <a:r>
              <a:rPr lang="en-GB" b="1" dirty="0">
                <a:solidFill>
                  <a:srgbClr val="333333"/>
                </a:solidFill>
              </a:rPr>
              <a:t>Actor</a:t>
            </a:r>
            <a:endParaRPr lang="en-GB" dirty="0">
              <a:solidFill>
                <a:srgbClr val="595858"/>
              </a:solidFill>
            </a:endParaRPr>
          </a:p>
        </p:txBody>
      </p:sp>
      <p:pic>
        <p:nvPicPr>
          <p:cNvPr id="7" name="Picture 6">
            <a:extLst>
              <a:ext uri="{FF2B5EF4-FFF2-40B4-BE49-F238E27FC236}">
                <a16:creationId xmlns:a16="http://schemas.microsoft.com/office/drawing/2014/main" id="{6C8B145C-0682-43E5-863B-6AA82812A3FB}"/>
              </a:ext>
            </a:extLst>
          </p:cNvPr>
          <p:cNvPicPr>
            <a:picLocks noChangeAspect="1"/>
          </p:cNvPicPr>
          <p:nvPr/>
        </p:nvPicPr>
        <p:blipFill>
          <a:blip r:embed="rId3"/>
          <a:stretch>
            <a:fillRect/>
          </a:stretch>
        </p:blipFill>
        <p:spPr>
          <a:xfrm>
            <a:off x="6096000" y="2105119"/>
            <a:ext cx="4691588" cy="4435017"/>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3EA8E30-A40C-4685-92CA-0FE598CD6F93}"/>
                  </a:ext>
                </a:extLst>
              </p14:cNvPr>
              <p14:cNvContentPartPr/>
              <p14:nvPr/>
            </p14:nvContentPartPr>
            <p14:xfrm>
              <a:off x="6968072" y="3283920"/>
              <a:ext cx="11160" cy="360"/>
            </p14:xfrm>
          </p:contentPart>
        </mc:Choice>
        <mc:Fallback xmlns="">
          <p:pic>
            <p:nvPicPr>
              <p:cNvPr id="9" name="Ink 8">
                <a:extLst>
                  <a:ext uri="{FF2B5EF4-FFF2-40B4-BE49-F238E27FC236}">
                    <a16:creationId xmlns:a16="http://schemas.microsoft.com/office/drawing/2014/main" id="{C3EA8E30-A40C-4685-92CA-0FE598CD6F93}"/>
                  </a:ext>
                </a:extLst>
              </p:cNvPr>
              <p:cNvPicPr/>
              <p:nvPr/>
            </p:nvPicPr>
            <p:blipFill>
              <a:blip r:embed="rId5"/>
              <a:stretch>
                <a:fillRect/>
              </a:stretch>
            </p:blipFill>
            <p:spPr>
              <a:xfrm>
                <a:off x="6914072" y="3175920"/>
                <a:ext cx="11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7EE4A5F-E741-4323-B6B7-7A0D0F5B0618}"/>
                  </a:ext>
                </a:extLst>
              </p14:cNvPr>
              <p14:cNvContentPartPr/>
              <p14:nvPr/>
            </p14:nvContentPartPr>
            <p14:xfrm>
              <a:off x="7131152" y="3271680"/>
              <a:ext cx="853200" cy="7200"/>
            </p14:xfrm>
          </p:contentPart>
        </mc:Choice>
        <mc:Fallback xmlns="">
          <p:pic>
            <p:nvPicPr>
              <p:cNvPr id="10" name="Ink 9">
                <a:extLst>
                  <a:ext uri="{FF2B5EF4-FFF2-40B4-BE49-F238E27FC236}">
                    <a16:creationId xmlns:a16="http://schemas.microsoft.com/office/drawing/2014/main" id="{77EE4A5F-E741-4323-B6B7-7A0D0F5B0618}"/>
                  </a:ext>
                </a:extLst>
              </p:cNvPr>
              <p:cNvPicPr/>
              <p:nvPr/>
            </p:nvPicPr>
            <p:blipFill>
              <a:blip r:embed="rId7"/>
              <a:stretch>
                <a:fillRect/>
              </a:stretch>
            </p:blipFill>
            <p:spPr>
              <a:xfrm>
                <a:off x="7077512" y="3164040"/>
                <a:ext cx="960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00D46C0-1894-495B-BD6C-A62496CDF23D}"/>
                  </a:ext>
                </a:extLst>
              </p14:cNvPr>
              <p14:cNvContentPartPr/>
              <p14:nvPr/>
            </p14:nvContentPartPr>
            <p14:xfrm>
              <a:off x="1109406" y="3896886"/>
              <a:ext cx="339840" cy="360"/>
            </p14:xfrm>
          </p:contentPart>
        </mc:Choice>
        <mc:Fallback xmlns="">
          <p:pic>
            <p:nvPicPr>
              <p:cNvPr id="11" name="Ink 10">
                <a:extLst>
                  <a:ext uri="{FF2B5EF4-FFF2-40B4-BE49-F238E27FC236}">
                    <a16:creationId xmlns:a16="http://schemas.microsoft.com/office/drawing/2014/main" id="{B00D46C0-1894-495B-BD6C-A62496CDF23D}"/>
                  </a:ext>
                </a:extLst>
              </p:cNvPr>
              <p:cNvPicPr/>
              <p:nvPr/>
            </p:nvPicPr>
            <p:blipFill>
              <a:blip r:embed="rId9"/>
              <a:stretch>
                <a:fillRect/>
              </a:stretch>
            </p:blipFill>
            <p:spPr>
              <a:xfrm>
                <a:off x="1055406" y="3789246"/>
                <a:ext cx="447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F3E3C79-BD27-4C11-8949-EF8A6A6E6090}"/>
                  </a:ext>
                </a:extLst>
              </p14:cNvPr>
              <p14:cNvContentPartPr/>
              <p14:nvPr/>
            </p14:nvContentPartPr>
            <p14:xfrm>
              <a:off x="1064406" y="3606726"/>
              <a:ext cx="530640" cy="13320"/>
            </p14:xfrm>
          </p:contentPart>
        </mc:Choice>
        <mc:Fallback xmlns="">
          <p:pic>
            <p:nvPicPr>
              <p:cNvPr id="13" name="Ink 12">
                <a:extLst>
                  <a:ext uri="{FF2B5EF4-FFF2-40B4-BE49-F238E27FC236}">
                    <a16:creationId xmlns:a16="http://schemas.microsoft.com/office/drawing/2014/main" id="{0F3E3C79-BD27-4C11-8949-EF8A6A6E6090}"/>
                  </a:ext>
                </a:extLst>
              </p:cNvPr>
              <p:cNvPicPr/>
              <p:nvPr/>
            </p:nvPicPr>
            <p:blipFill>
              <a:blip r:embed="rId11"/>
              <a:stretch>
                <a:fillRect/>
              </a:stretch>
            </p:blipFill>
            <p:spPr>
              <a:xfrm>
                <a:off x="1010766" y="3499086"/>
                <a:ext cx="638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29FF459A-9010-4154-98C9-A7BC5C116FA6}"/>
                  </a:ext>
                </a:extLst>
              </p14:cNvPr>
              <p14:cNvContentPartPr/>
              <p14:nvPr/>
            </p14:nvContentPartPr>
            <p14:xfrm>
              <a:off x="6946832" y="3667627"/>
              <a:ext cx="3574080" cy="29880"/>
            </p14:xfrm>
          </p:contentPart>
        </mc:Choice>
        <mc:Fallback xmlns="">
          <p:pic>
            <p:nvPicPr>
              <p:cNvPr id="15" name="Ink 14">
                <a:extLst>
                  <a:ext uri="{FF2B5EF4-FFF2-40B4-BE49-F238E27FC236}">
                    <a16:creationId xmlns:a16="http://schemas.microsoft.com/office/drawing/2014/main" id="{29FF459A-9010-4154-98C9-A7BC5C116FA6}"/>
                  </a:ext>
                </a:extLst>
              </p:cNvPr>
              <p:cNvPicPr/>
              <p:nvPr/>
            </p:nvPicPr>
            <p:blipFill>
              <a:blip r:embed="rId13"/>
              <a:stretch>
                <a:fillRect/>
              </a:stretch>
            </p:blipFill>
            <p:spPr>
              <a:xfrm>
                <a:off x="6893192" y="3559987"/>
                <a:ext cx="3681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492DA5E6-161D-465B-B6DD-8FEE6AB6E578}"/>
                  </a:ext>
                </a:extLst>
              </p14:cNvPr>
              <p14:cNvContentPartPr/>
              <p14:nvPr/>
            </p14:nvContentPartPr>
            <p14:xfrm>
              <a:off x="1064406" y="4178011"/>
              <a:ext cx="1218960" cy="20880"/>
            </p14:xfrm>
          </p:contentPart>
        </mc:Choice>
        <mc:Fallback xmlns="">
          <p:pic>
            <p:nvPicPr>
              <p:cNvPr id="16" name="Ink 15">
                <a:extLst>
                  <a:ext uri="{FF2B5EF4-FFF2-40B4-BE49-F238E27FC236}">
                    <a16:creationId xmlns:a16="http://schemas.microsoft.com/office/drawing/2014/main" id="{492DA5E6-161D-465B-B6DD-8FEE6AB6E578}"/>
                  </a:ext>
                </a:extLst>
              </p:cNvPr>
              <p:cNvPicPr/>
              <p:nvPr/>
            </p:nvPicPr>
            <p:blipFill>
              <a:blip r:embed="rId15"/>
              <a:stretch>
                <a:fillRect/>
              </a:stretch>
            </p:blipFill>
            <p:spPr>
              <a:xfrm>
                <a:off x="1010766" y="4070011"/>
                <a:ext cx="1326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6CA6D7F2-63F0-44B1-A86F-EF1C8E1A0BE9}"/>
                  </a:ext>
                </a:extLst>
              </p14:cNvPr>
              <p14:cNvContentPartPr/>
              <p14:nvPr/>
            </p14:nvContentPartPr>
            <p14:xfrm>
              <a:off x="9963798" y="2858395"/>
              <a:ext cx="390600" cy="14760"/>
            </p14:xfrm>
          </p:contentPart>
        </mc:Choice>
        <mc:Fallback xmlns="">
          <p:pic>
            <p:nvPicPr>
              <p:cNvPr id="17" name="Ink 16">
                <a:extLst>
                  <a:ext uri="{FF2B5EF4-FFF2-40B4-BE49-F238E27FC236}">
                    <a16:creationId xmlns:a16="http://schemas.microsoft.com/office/drawing/2014/main" id="{6CA6D7F2-63F0-44B1-A86F-EF1C8E1A0BE9}"/>
                  </a:ext>
                </a:extLst>
              </p:cNvPr>
              <p:cNvPicPr/>
              <p:nvPr/>
            </p:nvPicPr>
            <p:blipFill>
              <a:blip r:embed="rId17"/>
              <a:stretch>
                <a:fillRect/>
              </a:stretch>
            </p:blipFill>
            <p:spPr>
              <a:xfrm>
                <a:off x="9909798" y="2750755"/>
                <a:ext cx="4982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5F7306BD-9BED-482A-A3DB-704FC8D0DE66}"/>
                  </a:ext>
                </a:extLst>
              </p14:cNvPr>
              <p14:cNvContentPartPr/>
              <p14:nvPr/>
            </p14:nvContentPartPr>
            <p14:xfrm>
              <a:off x="1038754" y="4447295"/>
              <a:ext cx="921240" cy="26280"/>
            </p14:xfrm>
          </p:contentPart>
        </mc:Choice>
        <mc:Fallback xmlns="">
          <p:pic>
            <p:nvPicPr>
              <p:cNvPr id="18" name="Ink 17">
                <a:extLst>
                  <a:ext uri="{FF2B5EF4-FFF2-40B4-BE49-F238E27FC236}">
                    <a16:creationId xmlns:a16="http://schemas.microsoft.com/office/drawing/2014/main" id="{5F7306BD-9BED-482A-A3DB-704FC8D0DE66}"/>
                  </a:ext>
                </a:extLst>
              </p:cNvPr>
              <p:cNvPicPr/>
              <p:nvPr/>
            </p:nvPicPr>
            <p:blipFill>
              <a:blip r:embed="rId19"/>
              <a:stretch>
                <a:fillRect/>
              </a:stretch>
            </p:blipFill>
            <p:spPr>
              <a:xfrm>
                <a:off x="984754" y="4339295"/>
                <a:ext cx="1028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22DCD83B-97F5-4FFA-AEB5-9C939532A8CA}"/>
                  </a:ext>
                </a:extLst>
              </p14:cNvPr>
              <p14:cNvContentPartPr/>
              <p14:nvPr/>
            </p14:nvContentPartPr>
            <p14:xfrm>
              <a:off x="6932774" y="3459152"/>
              <a:ext cx="1086120" cy="23760"/>
            </p14:xfrm>
          </p:contentPart>
        </mc:Choice>
        <mc:Fallback xmlns="">
          <p:pic>
            <p:nvPicPr>
              <p:cNvPr id="21" name="Ink 20">
                <a:extLst>
                  <a:ext uri="{FF2B5EF4-FFF2-40B4-BE49-F238E27FC236}">
                    <a16:creationId xmlns:a16="http://schemas.microsoft.com/office/drawing/2014/main" id="{22DCD83B-97F5-4FFA-AEB5-9C939532A8CA}"/>
                  </a:ext>
                </a:extLst>
              </p:cNvPr>
              <p:cNvPicPr/>
              <p:nvPr/>
            </p:nvPicPr>
            <p:blipFill>
              <a:blip r:embed="rId21"/>
              <a:stretch>
                <a:fillRect/>
              </a:stretch>
            </p:blipFill>
            <p:spPr>
              <a:xfrm>
                <a:off x="6897134" y="3387512"/>
                <a:ext cx="11577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533DF97C-D54D-43C1-B557-81FC8224AEDB}"/>
                  </a:ext>
                </a:extLst>
              </p14:cNvPr>
              <p14:cNvContentPartPr/>
              <p14:nvPr/>
            </p14:nvContentPartPr>
            <p14:xfrm>
              <a:off x="1025794" y="4747825"/>
              <a:ext cx="756000" cy="34920"/>
            </p14:xfrm>
          </p:contentPart>
        </mc:Choice>
        <mc:Fallback xmlns="">
          <p:pic>
            <p:nvPicPr>
              <p:cNvPr id="23" name="Ink 22">
                <a:extLst>
                  <a:ext uri="{FF2B5EF4-FFF2-40B4-BE49-F238E27FC236}">
                    <a16:creationId xmlns:a16="http://schemas.microsoft.com/office/drawing/2014/main" id="{533DF97C-D54D-43C1-B557-81FC8224AEDB}"/>
                  </a:ext>
                </a:extLst>
              </p:cNvPr>
              <p:cNvPicPr/>
              <p:nvPr/>
            </p:nvPicPr>
            <p:blipFill>
              <a:blip r:embed="rId23"/>
              <a:stretch>
                <a:fillRect/>
              </a:stretch>
            </p:blipFill>
            <p:spPr>
              <a:xfrm>
                <a:off x="972154" y="4639825"/>
                <a:ext cx="8636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A584F3CC-934E-4A1F-B00E-99B1DBF56CCC}"/>
                  </a:ext>
                </a:extLst>
              </p14:cNvPr>
              <p14:cNvContentPartPr/>
              <p14:nvPr/>
            </p14:nvContentPartPr>
            <p14:xfrm>
              <a:off x="7621605" y="2839199"/>
              <a:ext cx="516600" cy="13320"/>
            </p14:xfrm>
          </p:contentPart>
        </mc:Choice>
        <mc:Fallback xmlns="">
          <p:pic>
            <p:nvPicPr>
              <p:cNvPr id="25" name="Ink 24">
                <a:extLst>
                  <a:ext uri="{FF2B5EF4-FFF2-40B4-BE49-F238E27FC236}">
                    <a16:creationId xmlns:a16="http://schemas.microsoft.com/office/drawing/2014/main" id="{A584F3CC-934E-4A1F-B00E-99B1DBF56CCC}"/>
                  </a:ext>
                </a:extLst>
              </p:cNvPr>
              <p:cNvPicPr/>
              <p:nvPr/>
            </p:nvPicPr>
            <p:blipFill>
              <a:blip r:embed="rId25"/>
              <a:stretch>
                <a:fillRect/>
              </a:stretch>
            </p:blipFill>
            <p:spPr>
              <a:xfrm>
                <a:off x="7567605" y="2731199"/>
                <a:ext cx="624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3AA67E86-7F8D-495B-B818-C40C5B8321C0}"/>
                  </a:ext>
                </a:extLst>
              </p14:cNvPr>
              <p14:cNvContentPartPr/>
              <p14:nvPr/>
            </p14:nvContentPartPr>
            <p14:xfrm>
              <a:off x="1034047" y="4997102"/>
              <a:ext cx="817560" cy="18000"/>
            </p14:xfrm>
          </p:contentPart>
        </mc:Choice>
        <mc:Fallback xmlns="">
          <p:pic>
            <p:nvPicPr>
              <p:cNvPr id="27" name="Ink 26">
                <a:extLst>
                  <a:ext uri="{FF2B5EF4-FFF2-40B4-BE49-F238E27FC236}">
                    <a16:creationId xmlns:a16="http://schemas.microsoft.com/office/drawing/2014/main" id="{3AA67E86-7F8D-495B-B818-C40C5B8321C0}"/>
                  </a:ext>
                </a:extLst>
              </p:cNvPr>
              <p:cNvPicPr/>
              <p:nvPr/>
            </p:nvPicPr>
            <p:blipFill>
              <a:blip r:embed="rId27"/>
              <a:stretch>
                <a:fillRect/>
              </a:stretch>
            </p:blipFill>
            <p:spPr>
              <a:xfrm>
                <a:off x="980407" y="4889102"/>
                <a:ext cx="925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243BCEF1-123E-4134-B286-22AFADCEAD28}"/>
                  </a:ext>
                </a:extLst>
              </p14:cNvPr>
              <p14:cNvContentPartPr/>
              <p14:nvPr/>
            </p14:nvContentPartPr>
            <p14:xfrm>
              <a:off x="1068583" y="5283098"/>
              <a:ext cx="887760" cy="7200"/>
            </p14:xfrm>
          </p:contentPart>
        </mc:Choice>
        <mc:Fallback xmlns="">
          <p:pic>
            <p:nvPicPr>
              <p:cNvPr id="31" name="Ink 30">
                <a:extLst>
                  <a:ext uri="{FF2B5EF4-FFF2-40B4-BE49-F238E27FC236}">
                    <a16:creationId xmlns:a16="http://schemas.microsoft.com/office/drawing/2014/main" id="{243BCEF1-123E-4134-B286-22AFADCEAD28}"/>
                  </a:ext>
                </a:extLst>
              </p:cNvPr>
              <p:cNvPicPr/>
              <p:nvPr/>
            </p:nvPicPr>
            <p:blipFill>
              <a:blip r:embed="rId29"/>
              <a:stretch>
                <a:fillRect/>
              </a:stretch>
            </p:blipFill>
            <p:spPr>
              <a:xfrm>
                <a:off x="1014583" y="5175098"/>
                <a:ext cx="995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13482EA6-4EEB-4CED-9CAD-FF419A7ECD04}"/>
                  </a:ext>
                </a:extLst>
              </p14:cNvPr>
              <p14:cNvContentPartPr/>
              <p14:nvPr/>
            </p14:nvContentPartPr>
            <p14:xfrm>
              <a:off x="6952703" y="3882142"/>
              <a:ext cx="986760" cy="32040"/>
            </p14:xfrm>
          </p:contentPart>
        </mc:Choice>
        <mc:Fallback xmlns="">
          <p:pic>
            <p:nvPicPr>
              <p:cNvPr id="34" name="Ink 33">
                <a:extLst>
                  <a:ext uri="{FF2B5EF4-FFF2-40B4-BE49-F238E27FC236}">
                    <a16:creationId xmlns:a16="http://schemas.microsoft.com/office/drawing/2014/main" id="{13482EA6-4EEB-4CED-9CAD-FF419A7ECD04}"/>
                  </a:ext>
                </a:extLst>
              </p:cNvPr>
              <p:cNvPicPr/>
              <p:nvPr/>
            </p:nvPicPr>
            <p:blipFill>
              <a:blip r:embed="rId31"/>
              <a:stretch>
                <a:fillRect/>
              </a:stretch>
            </p:blipFill>
            <p:spPr>
              <a:xfrm>
                <a:off x="6916703" y="3810502"/>
                <a:ext cx="1058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061D6151-92D2-475E-A3F0-1A87894FF581}"/>
                  </a:ext>
                </a:extLst>
              </p14:cNvPr>
              <p14:cNvContentPartPr/>
              <p14:nvPr/>
            </p14:nvContentPartPr>
            <p14:xfrm>
              <a:off x="8074823" y="3888982"/>
              <a:ext cx="2410200" cy="42840"/>
            </p14:xfrm>
          </p:contentPart>
        </mc:Choice>
        <mc:Fallback xmlns="">
          <p:pic>
            <p:nvPicPr>
              <p:cNvPr id="35" name="Ink 34">
                <a:extLst>
                  <a:ext uri="{FF2B5EF4-FFF2-40B4-BE49-F238E27FC236}">
                    <a16:creationId xmlns:a16="http://schemas.microsoft.com/office/drawing/2014/main" id="{061D6151-92D2-475E-A3F0-1A87894FF581}"/>
                  </a:ext>
                </a:extLst>
              </p:cNvPr>
              <p:cNvPicPr/>
              <p:nvPr/>
            </p:nvPicPr>
            <p:blipFill>
              <a:blip r:embed="rId33"/>
              <a:stretch>
                <a:fillRect/>
              </a:stretch>
            </p:blipFill>
            <p:spPr>
              <a:xfrm>
                <a:off x="8039183" y="3816982"/>
                <a:ext cx="24818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AD299F57-C2A0-42B3-8B38-6817D07D7A0A}"/>
                  </a:ext>
                </a:extLst>
              </p14:cNvPr>
              <p14:cNvContentPartPr/>
              <p14:nvPr/>
            </p14:nvContentPartPr>
            <p14:xfrm>
              <a:off x="6940823" y="4049182"/>
              <a:ext cx="231480" cy="360"/>
            </p14:xfrm>
          </p:contentPart>
        </mc:Choice>
        <mc:Fallback xmlns="">
          <p:pic>
            <p:nvPicPr>
              <p:cNvPr id="36" name="Ink 35">
                <a:extLst>
                  <a:ext uri="{FF2B5EF4-FFF2-40B4-BE49-F238E27FC236}">
                    <a16:creationId xmlns:a16="http://schemas.microsoft.com/office/drawing/2014/main" id="{AD299F57-C2A0-42B3-8B38-6817D07D7A0A}"/>
                  </a:ext>
                </a:extLst>
              </p:cNvPr>
              <p:cNvPicPr/>
              <p:nvPr/>
            </p:nvPicPr>
            <p:blipFill>
              <a:blip r:embed="rId35"/>
              <a:stretch>
                <a:fillRect/>
              </a:stretch>
            </p:blipFill>
            <p:spPr>
              <a:xfrm>
                <a:off x="6905183" y="3977182"/>
                <a:ext cx="30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F941079E-86D1-47D2-B835-8CFF59676648}"/>
                  </a:ext>
                </a:extLst>
              </p14:cNvPr>
              <p14:cNvContentPartPr/>
              <p14:nvPr/>
            </p14:nvContentPartPr>
            <p14:xfrm>
              <a:off x="1010046" y="5515345"/>
              <a:ext cx="585000" cy="14760"/>
            </p14:xfrm>
          </p:contentPart>
        </mc:Choice>
        <mc:Fallback xmlns="">
          <p:pic>
            <p:nvPicPr>
              <p:cNvPr id="37" name="Ink 36">
                <a:extLst>
                  <a:ext uri="{FF2B5EF4-FFF2-40B4-BE49-F238E27FC236}">
                    <a16:creationId xmlns:a16="http://schemas.microsoft.com/office/drawing/2014/main" id="{F941079E-86D1-47D2-B835-8CFF59676648}"/>
                  </a:ext>
                </a:extLst>
              </p:cNvPr>
              <p:cNvPicPr/>
              <p:nvPr/>
            </p:nvPicPr>
            <p:blipFill>
              <a:blip r:embed="rId37"/>
              <a:stretch>
                <a:fillRect/>
              </a:stretch>
            </p:blipFill>
            <p:spPr>
              <a:xfrm>
                <a:off x="956406" y="5407705"/>
                <a:ext cx="692640" cy="230400"/>
              </a:xfrm>
              <a:prstGeom prst="rect">
                <a:avLst/>
              </a:prstGeom>
            </p:spPr>
          </p:pic>
        </mc:Fallback>
      </mc:AlternateContent>
    </p:spTree>
    <p:extLst>
      <p:ext uri="{BB962C8B-B14F-4D97-AF65-F5344CB8AC3E}">
        <p14:creationId xmlns:p14="http://schemas.microsoft.com/office/powerpoint/2010/main" val="2993201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Web Scraping </a:t>
            </a:r>
          </a:p>
        </p:txBody>
      </p:sp>
      <p:sp>
        <p:nvSpPr>
          <p:cNvPr id="6" name="TextBox 5">
            <a:extLst>
              <a:ext uri="{FF2B5EF4-FFF2-40B4-BE49-F238E27FC236}">
                <a16:creationId xmlns:a16="http://schemas.microsoft.com/office/drawing/2014/main" id="{4EB3382E-E080-4A68-8BF1-94FF68BF2DA7}"/>
              </a:ext>
            </a:extLst>
          </p:cNvPr>
          <p:cNvSpPr txBox="1"/>
          <p:nvPr/>
        </p:nvSpPr>
        <p:spPr>
          <a:xfrm>
            <a:off x="959224" y="2197025"/>
            <a:ext cx="10273552" cy="5167568"/>
          </a:xfrm>
          <a:prstGeom prst="rect">
            <a:avLst/>
          </a:prstGeom>
          <a:noFill/>
        </p:spPr>
        <p:txBody>
          <a:bodyPr wrap="square" rtlCol="0">
            <a:spAutoFit/>
          </a:bodyPr>
          <a:lstStyle/>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We’re going to looking at film data from this link: </a:t>
            </a:r>
          </a:p>
          <a:p>
            <a:pPr marL="742950" marR="0" lvl="1" indent="-285750" algn="l" defTabSz="457200" rtl="0" eaLnBrk="1" fontAlgn="base" latinLnBrk="0" hangingPunct="1">
              <a:lnSpc>
                <a:spcPct val="90000"/>
              </a:lnSpc>
              <a:spcBef>
                <a:spcPct val="20000"/>
              </a:spcBef>
              <a:spcAft>
                <a:spcPts val="600"/>
              </a:spcAft>
              <a:buClr>
                <a:srgbClr val="00B0F0"/>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hlinkClick r:id="rId3"/>
              </a:rPr>
              <a:t>https://www.imdb.com/search/title/?year=2021&amp;title_type=feature&amp;</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lang="en-GB" dirty="0">
                <a:solidFill>
                  <a:srgbClr val="000000"/>
                </a:solidFill>
                <a:latin typeface="Century Gothic" panose="020B0502020202020204"/>
                <a:cs typeface="Courier New" panose="02070309020205020404" pitchFamily="49" charset="0"/>
              </a:rPr>
              <a:t>Lets check if we can scrape data from It firstly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lang="en-GB" dirty="0">
              <a:solidFill>
                <a:srgbClr val="000000"/>
              </a:solidFill>
              <a:latin typeface="Century Gothic" panose="020B0502020202020204"/>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lang="en-GB" dirty="0">
              <a:solidFill>
                <a:srgbClr val="000000"/>
              </a:solidFill>
              <a:latin typeface="Century Gothic" panose="020B0502020202020204"/>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lang="en-GB" dirty="0">
              <a:solidFill>
                <a:srgbClr val="000000"/>
              </a:solidFill>
              <a:latin typeface="Century Gothic" panose="020B0502020202020204"/>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lang="en-GB" dirty="0">
                <a:solidFill>
                  <a:srgbClr val="000000"/>
                </a:solidFill>
                <a:latin typeface="Century Gothic" panose="020B0502020202020204"/>
                <a:cs typeface="Courier New" panose="02070309020205020404" pitchFamily="49" charset="0"/>
              </a:rPr>
              <a:t>O</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Courier New" panose="02070309020205020404" pitchFamily="49" charset="0"/>
              </a:rPr>
              <a:t>pening</a:t>
            </a: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rPr>
              <a:t> it in R Studio:</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9EAF41EC-0824-4CD0-B229-583E1A311052}"/>
              </a:ext>
            </a:extLst>
          </p:cNvPr>
          <p:cNvPicPr>
            <a:picLocks noChangeAspect="1"/>
          </p:cNvPicPr>
          <p:nvPr/>
        </p:nvPicPr>
        <p:blipFill rotWithShape="1">
          <a:blip r:embed="rId4"/>
          <a:srcRect t="51655" b="4211"/>
          <a:stretch/>
        </p:blipFill>
        <p:spPr>
          <a:xfrm>
            <a:off x="1562100" y="6057361"/>
            <a:ext cx="7690184" cy="295907"/>
          </a:xfrm>
          <a:prstGeom prst="rect">
            <a:avLst/>
          </a:prstGeom>
        </p:spPr>
      </p:pic>
      <p:pic>
        <p:nvPicPr>
          <p:cNvPr id="4" name="Picture 3">
            <a:extLst>
              <a:ext uri="{FF2B5EF4-FFF2-40B4-BE49-F238E27FC236}">
                <a16:creationId xmlns:a16="http://schemas.microsoft.com/office/drawing/2014/main" id="{77335300-593E-49E6-8E57-811D1437C735}"/>
              </a:ext>
            </a:extLst>
          </p:cNvPr>
          <p:cNvPicPr>
            <a:picLocks noChangeAspect="1"/>
          </p:cNvPicPr>
          <p:nvPr/>
        </p:nvPicPr>
        <p:blipFill>
          <a:blip r:embed="rId5"/>
          <a:stretch>
            <a:fillRect/>
          </a:stretch>
        </p:blipFill>
        <p:spPr>
          <a:xfrm>
            <a:off x="1562100" y="4572000"/>
            <a:ext cx="1336780" cy="531837"/>
          </a:xfrm>
          <a:prstGeom prst="rect">
            <a:avLst/>
          </a:prstGeom>
        </p:spPr>
      </p:pic>
      <p:pic>
        <p:nvPicPr>
          <p:cNvPr id="7" name="Picture 6">
            <a:extLst>
              <a:ext uri="{FF2B5EF4-FFF2-40B4-BE49-F238E27FC236}">
                <a16:creationId xmlns:a16="http://schemas.microsoft.com/office/drawing/2014/main" id="{EBB76F25-D30F-44A5-B952-0AF704AD49F3}"/>
              </a:ext>
            </a:extLst>
          </p:cNvPr>
          <p:cNvPicPr>
            <a:picLocks noChangeAspect="1"/>
          </p:cNvPicPr>
          <p:nvPr/>
        </p:nvPicPr>
        <p:blipFill>
          <a:blip r:embed="rId6"/>
          <a:stretch>
            <a:fillRect/>
          </a:stretch>
        </p:blipFill>
        <p:spPr>
          <a:xfrm>
            <a:off x="1663867" y="3814733"/>
            <a:ext cx="7063049" cy="624920"/>
          </a:xfrm>
          <a:prstGeom prst="rect">
            <a:avLst/>
          </a:prstGeom>
        </p:spPr>
      </p:pic>
    </p:spTree>
    <p:extLst>
      <p:ext uri="{BB962C8B-B14F-4D97-AF65-F5344CB8AC3E}">
        <p14:creationId xmlns:p14="http://schemas.microsoft.com/office/powerpoint/2010/main" val="2121096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Accessing the categories</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4" name="TextBox 23">
            <a:extLst>
              <a:ext uri="{FF2B5EF4-FFF2-40B4-BE49-F238E27FC236}">
                <a16:creationId xmlns:a16="http://schemas.microsoft.com/office/drawing/2014/main" id="{3CDCAE17-2B06-4D60-8B1A-F64453AA71D0}"/>
              </a:ext>
            </a:extLst>
          </p:cNvPr>
          <p:cNvSpPr txBox="1"/>
          <p:nvPr/>
        </p:nvSpPr>
        <p:spPr>
          <a:xfrm>
            <a:off x="959224" y="2221089"/>
            <a:ext cx="10273552" cy="2363724"/>
          </a:xfrm>
          <a:prstGeom prst="rect">
            <a:avLst/>
          </a:prstGeom>
          <a:noFill/>
        </p:spPr>
        <p:txBody>
          <a:bodyPr wrap="square" rtlCol="0">
            <a:spAutoFit/>
          </a:bodyPr>
          <a:lstStyle/>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We have our variable webpage containing the </a:t>
            </a:r>
            <a:r>
              <a:rPr kumimoji="0" lang="en-GB" sz="1800" b="0" i="0" u="none" strike="noStrike" kern="1200" cap="none" spc="0" normalizeH="0" baseline="0" noProof="0" dirty="0" err="1">
                <a:ln>
                  <a:noFill/>
                </a:ln>
                <a:solidFill>
                  <a:srgbClr val="000000"/>
                </a:solidFill>
                <a:effectLst/>
                <a:uLnTx/>
                <a:uFillTx/>
                <a:latin typeface="Century Gothic" panose="020B0502020202020204"/>
                <a:ea typeface="+mn-ea"/>
                <a:cs typeface="+mn-cs"/>
              </a:rPr>
              <a:t>ht</a:t>
            </a:r>
            <a:r>
              <a:rPr lang="en-GB" dirty="0">
                <a:solidFill>
                  <a:srgbClr val="000000"/>
                </a:solidFill>
                <a:latin typeface="Century Gothic" panose="020B0502020202020204"/>
              </a:rPr>
              <a:t>ml dataset but we want to access the data to see it: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rPr>
              <a:t> </a:t>
            </a: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base" latinLnBrk="0" hangingPunct="1">
              <a:lnSpc>
                <a:spcPct val="90000"/>
              </a:lnSpc>
              <a:spcBef>
                <a:spcPct val="20000"/>
              </a:spcBef>
              <a:spcAft>
                <a:spcPts val="600"/>
              </a:spcAft>
              <a:buClr>
                <a:srgbClr val="00B0F0"/>
              </a:buClr>
              <a:buSzTx/>
              <a:buFontTx/>
              <a:buNone/>
              <a:tabLst/>
              <a:defRPr/>
            </a:pPr>
            <a:endParaRPr kumimoji="0" lang="en-GB" sz="16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F69CA7D6-1B2B-4CD7-B277-6B9FB4FBBF4E}"/>
              </a:ext>
            </a:extLst>
          </p:cNvPr>
          <p:cNvPicPr>
            <a:picLocks noChangeAspect="1"/>
          </p:cNvPicPr>
          <p:nvPr/>
        </p:nvPicPr>
        <p:blipFill>
          <a:blip r:embed="rId3"/>
          <a:stretch>
            <a:fillRect/>
          </a:stretch>
        </p:blipFill>
        <p:spPr>
          <a:xfrm>
            <a:off x="2750469" y="3177118"/>
            <a:ext cx="6179040" cy="1407695"/>
          </a:xfrm>
          <a:prstGeom prst="rect">
            <a:avLst/>
          </a:prstGeom>
        </p:spPr>
      </p:pic>
      <p:pic>
        <p:nvPicPr>
          <p:cNvPr id="12" name="Picture 11">
            <a:extLst>
              <a:ext uri="{FF2B5EF4-FFF2-40B4-BE49-F238E27FC236}">
                <a16:creationId xmlns:a16="http://schemas.microsoft.com/office/drawing/2014/main" id="{DF6C320A-DE7F-41E4-A44F-4CC2B261310E}"/>
              </a:ext>
            </a:extLst>
          </p:cNvPr>
          <p:cNvPicPr>
            <a:picLocks noChangeAspect="1"/>
          </p:cNvPicPr>
          <p:nvPr/>
        </p:nvPicPr>
        <p:blipFill>
          <a:blip r:embed="rId4"/>
          <a:stretch>
            <a:fillRect/>
          </a:stretch>
        </p:blipFill>
        <p:spPr>
          <a:xfrm>
            <a:off x="185737" y="5171824"/>
            <a:ext cx="11820525" cy="1495425"/>
          </a:xfrm>
          <a:prstGeom prst="rect">
            <a:avLst/>
          </a:prstGeom>
        </p:spPr>
      </p:pic>
      <p:sp>
        <p:nvSpPr>
          <p:cNvPr id="14" name="Speech Bubble: Oval 13">
            <a:extLst>
              <a:ext uri="{FF2B5EF4-FFF2-40B4-BE49-F238E27FC236}">
                <a16:creationId xmlns:a16="http://schemas.microsoft.com/office/drawing/2014/main" id="{34FB2821-FB14-4222-AA40-2AEC36E221AF}"/>
              </a:ext>
            </a:extLst>
          </p:cNvPr>
          <p:cNvSpPr/>
          <p:nvPr/>
        </p:nvSpPr>
        <p:spPr>
          <a:xfrm>
            <a:off x="8038498" y="2755232"/>
            <a:ext cx="1782021" cy="510662"/>
          </a:xfrm>
          <a:prstGeom prst="wedgeEllipseCallout">
            <a:avLst>
              <a:gd name="adj1" fmla="val -31913"/>
              <a:gd name="adj2" fmla="val 108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Path to node</a:t>
            </a:r>
          </a:p>
        </p:txBody>
      </p:sp>
      <p:sp>
        <p:nvSpPr>
          <p:cNvPr id="29" name="Speech Bubble: Oval 28">
            <a:extLst>
              <a:ext uri="{FF2B5EF4-FFF2-40B4-BE49-F238E27FC236}">
                <a16:creationId xmlns:a16="http://schemas.microsoft.com/office/drawing/2014/main" id="{3CFAD18B-2EEA-4702-97BA-CF972F51C33E}"/>
              </a:ext>
            </a:extLst>
          </p:cNvPr>
          <p:cNvSpPr/>
          <p:nvPr/>
        </p:nvSpPr>
        <p:spPr>
          <a:xfrm>
            <a:off x="5204988" y="2755232"/>
            <a:ext cx="1782021" cy="510662"/>
          </a:xfrm>
          <a:prstGeom prst="wedgeEllipseCallout">
            <a:avLst>
              <a:gd name="adj1" fmla="val -31913"/>
              <a:gd name="adj2" fmla="val 1085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Html object </a:t>
            </a:r>
          </a:p>
        </p:txBody>
      </p:sp>
    </p:spTree>
    <p:extLst>
      <p:ext uri="{BB962C8B-B14F-4D97-AF65-F5344CB8AC3E}">
        <p14:creationId xmlns:p14="http://schemas.microsoft.com/office/powerpoint/2010/main" val="118854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a:xfrm>
            <a:off x="810001" y="389515"/>
            <a:ext cx="10571998" cy="970450"/>
          </a:xfrm>
        </p:spPr>
        <p:txBody>
          <a:bodyPr/>
          <a:lstStyle/>
          <a:p>
            <a:pPr fontAlgn="base"/>
            <a:r>
              <a:rPr lang="en-GB" dirty="0"/>
              <a:t>Access other variables using these paths </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4" name="TextBox 23">
            <a:extLst>
              <a:ext uri="{FF2B5EF4-FFF2-40B4-BE49-F238E27FC236}">
                <a16:creationId xmlns:a16="http://schemas.microsoft.com/office/drawing/2014/main" id="{3CDCAE17-2B06-4D60-8B1A-F64453AA71D0}"/>
              </a:ext>
            </a:extLst>
          </p:cNvPr>
          <p:cNvSpPr txBox="1"/>
          <p:nvPr/>
        </p:nvSpPr>
        <p:spPr>
          <a:xfrm>
            <a:off x="1918448" y="3101005"/>
            <a:ext cx="10273552" cy="1200329"/>
          </a:xfrm>
          <a:prstGeom prst="rect">
            <a:avLst/>
          </a:prstGeom>
          <a:noFill/>
        </p:spPr>
        <p:txBody>
          <a:bodyPr wrap="square" rtlCol="0">
            <a:spAutoFit/>
          </a:bodyPr>
          <a:lstStyle/>
          <a:p>
            <a:pPr marL="285750" indent="-285750" algn="just">
              <a:buFont typeface="Arial" panose="020B0604020202020204" pitchFamily="34" charset="0"/>
              <a:buChar char="•"/>
            </a:pPr>
            <a:r>
              <a:rPr lang="en-GB" b="1" dirty="0">
                <a:solidFill>
                  <a:srgbClr val="333333"/>
                </a:solidFill>
              </a:rPr>
              <a:t>Year of release – </a:t>
            </a:r>
            <a:r>
              <a:rPr lang="en-GB" b="1" dirty="0">
                <a:solidFill>
                  <a:srgbClr val="00B0F0"/>
                </a:solidFill>
                <a:latin typeface="Courier New" panose="02070309020205020404" pitchFamily="49" charset="0"/>
                <a:cs typeface="Courier New" panose="02070309020205020404" pitchFamily="49" charset="0"/>
              </a:rPr>
              <a:t>".lister-item-content h3 .lister-item-year"</a:t>
            </a:r>
          </a:p>
          <a:p>
            <a:pPr marL="285750" indent="-285750" algn="just">
              <a:buFont typeface="Arial" panose="020B0604020202020204" pitchFamily="34" charset="0"/>
              <a:buChar char="•"/>
            </a:pPr>
            <a:r>
              <a:rPr lang="en-GB" b="1" dirty="0">
                <a:solidFill>
                  <a:srgbClr val="333333"/>
                </a:solidFill>
              </a:rPr>
              <a:t>Runtime – </a:t>
            </a:r>
            <a:r>
              <a:rPr lang="en-GB" b="1" dirty="0">
                <a:solidFill>
                  <a:srgbClr val="00B0F0"/>
                </a:solidFill>
                <a:latin typeface="Courier New" panose="02070309020205020404" pitchFamily="49" charset="0"/>
                <a:cs typeface="Courier New" panose="02070309020205020404" pitchFamily="49" charset="0"/>
              </a:rPr>
              <a:t>".lister-item-content p .runtime"</a:t>
            </a:r>
            <a:endParaRPr lang="en-GB" b="1" u="sng" dirty="0">
              <a:solidFill>
                <a:srgbClr val="00B0F0"/>
              </a:solidFill>
              <a:latin typeface="Courier New" panose="02070309020205020404" pitchFamily="49" charset="0"/>
              <a:cs typeface="Courier New" panose="02070309020205020404" pitchFamily="49" charset="0"/>
            </a:endParaRPr>
          </a:p>
          <a:p>
            <a:pPr marL="285750" indent="-285750" algn="just">
              <a:buFont typeface="Arial" panose="020B0604020202020204" pitchFamily="34" charset="0"/>
              <a:buChar char="•"/>
            </a:pPr>
            <a:r>
              <a:rPr lang="en-GB" b="1" dirty="0">
                <a:solidFill>
                  <a:srgbClr val="333333"/>
                </a:solidFill>
              </a:rPr>
              <a:t>Genre –   </a:t>
            </a:r>
            <a:r>
              <a:rPr lang="en-GB" b="1" dirty="0">
                <a:solidFill>
                  <a:srgbClr val="00B0F0"/>
                </a:solidFill>
                <a:latin typeface="Courier New" panose="02070309020205020404" pitchFamily="49" charset="0"/>
                <a:cs typeface="Courier New" panose="02070309020205020404" pitchFamily="49" charset="0"/>
              </a:rPr>
              <a:t>".lister-item-content p .genre"</a:t>
            </a:r>
          </a:p>
          <a:p>
            <a:pPr marL="285750" indent="-285750" algn="just">
              <a:buFont typeface="Arial" panose="020B0604020202020204" pitchFamily="34" charset="0"/>
              <a:buChar char="•"/>
            </a:pPr>
            <a:r>
              <a:rPr lang="en-GB" b="1" dirty="0">
                <a:solidFill>
                  <a:srgbClr val="333333"/>
                </a:solidFill>
              </a:rPr>
              <a:t>Certificate – </a:t>
            </a:r>
            <a:r>
              <a:rPr lang="en-GB" b="1" dirty="0">
                <a:solidFill>
                  <a:srgbClr val="00B0F0"/>
                </a:solidFill>
                <a:latin typeface="Courier New" panose="02070309020205020404" pitchFamily="49" charset="0"/>
                <a:cs typeface="Courier New" panose="02070309020205020404" pitchFamily="49" charset="0"/>
              </a:rPr>
              <a:t>".lister-item-content p .certificate"</a:t>
            </a:r>
          </a:p>
        </p:txBody>
      </p:sp>
      <p:sp>
        <p:nvSpPr>
          <p:cNvPr id="5" name="TextBox 4">
            <a:extLst>
              <a:ext uri="{FF2B5EF4-FFF2-40B4-BE49-F238E27FC236}">
                <a16:creationId xmlns:a16="http://schemas.microsoft.com/office/drawing/2014/main" id="{DA333A98-4210-4B40-9DD7-8E8A9D8877C0}"/>
              </a:ext>
            </a:extLst>
          </p:cNvPr>
          <p:cNvSpPr txBox="1"/>
          <p:nvPr/>
        </p:nvSpPr>
        <p:spPr>
          <a:xfrm>
            <a:off x="990474" y="2383546"/>
            <a:ext cx="9781673" cy="369332"/>
          </a:xfrm>
          <a:prstGeom prst="rect">
            <a:avLst/>
          </a:prstGeom>
          <a:noFill/>
        </p:spPr>
        <p:txBody>
          <a:bodyPr wrap="square" rtlCol="0">
            <a:spAutoFit/>
          </a:bodyPr>
          <a:lstStyle/>
          <a:p>
            <a:r>
              <a:rPr lang="en-GB" dirty="0"/>
              <a:t>Have a go by copy and pasting these paths to access different categories of data </a:t>
            </a:r>
          </a:p>
        </p:txBody>
      </p:sp>
      <p:sp>
        <p:nvSpPr>
          <p:cNvPr id="11" name="TextBox 10">
            <a:extLst>
              <a:ext uri="{FF2B5EF4-FFF2-40B4-BE49-F238E27FC236}">
                <a16:creationId xmlns:a16="http://schemas.microsoft.com/office/drawing/2014/main" id="{BAE09B10-F216-4DC7-8777-92FB66C0EC16}"/>
              </a:ext>
            </a:extLst>
          </p:cNvPr>
          <p:cNvSpPr txBox="1"/>
          <p:nvPr/>
        </p:nvSpPr>
        <p:spPr>
          <a:xfrm>
            <a:off x="990474" y="4652603"/>
            <a:ext cx="11959390" cy="1815882"/>
          </a:xfrm>
          <a:prstGeom prst="rect">
            <a:avLst/>
          </a:prstGeom>
          <a:noFill/>
        </p:spPr>
        <p:txBody>
          <a:bodyPr wrap="square" rtlCol="0">
            <a:spAutoFit/>
          </a:bodyPr>
          <a:lstStyle/>
          <a:p>
            <a:r>
              <a:rPr lang="en-GB" sz="1400" dirty="0"/>
              <a:t>More explanations and documentation can be found here for web scraping : </a:t>
            </a:r>
          </a:p>
          <a:p>
            <a:endParaRPr lang="en-GB" sz="1400" dirty="0"/>
          </a:p>
          <a:p>
            <a:pPr marL="742950" lvl="1" indent="-285750">
              <a:buFont typeface="Arial" panose="020B0604020202020204" pitchFamily="34" charset="0"/>
              <a:buChar char="•"/>
            </a:pPr>
            <a:r>
              <a:rPr lang="en-GB" sz="1400" dirty="0">
                <a:hlinkClick r:id="rId3"/>
              </a:rPr>
              <a:t>https://blog.rsquaredacademy.com/web-scraping/</a:t>
            </a:r>
            <a:endParaRPr lang="en-GB" sz="1400" dirty="0"/>
          </a:p>
          <a:p>
            <a:endParaRPr lang="en-GB" sz="1400" dirty="0"/>
          </a:p>
          <a:p>
            <a:r>
              <a:rPr lang="en-GB" sz="1400" dirty="0"/>
              <a:t>If you want a have a go at creating some plots using this data or creating Dataframes from it have a read of this article:  </a:t>
            </a:r>
          </a:p>
          <a:p>
            <a:endParaRPr lang="en-GB" sz="1400" dirty="0"/>
          </a:p>
          <a:p>
            <a:pPr marL="742950" lvl="1" indent="-285750">
              <a:buFont typeface="Arial" panose="020B0604020202020204" pitchFamily="34" charset="0"/>
              <a:buChar char="•"/>
            </a:pPr>
            <a:r>
              <a:rPr lang="en-GB" sz="1400" dirty="0">
                <a:hlinkClick r:id="rId4"/>
              </a:rPr>
              <a:t>https://towardsdatascience.com/introduction-to-data-frames-in-r-b9a6302d9a56</a:t>
            </a:r>
            <a:endParaRPr lang="en-GB" sz="1400" dirty="0"/>
          </a:p>
          <a:p>
            <a:pPr lvl="1"/>
            <a:endParaRPr lang="en-GB" sz="1400" dirty="0"/>
          </a:p>
        </p:txBody>
      </p:sp>
    </p:spTree>
    <p:extLst>
      <p:ext uri="{BB962C8B-B14F-4D97-AF65-F5344CB8AC3E}">
        <p14:creationId xmlns:p14="http://schemas.microsoft.com/office/powerpoint/2010/main" val="667900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8C01-573A-4467-9379-6522964F77A5}"/>
              </a:ext>
            </a:extLst>
          </p:cNvPr>
          <p:cNvSpPr>
            <a:spLocks noGrp="1"/>
          </p:cNvSpPr>
          <p:nvPr>
            <p:ph type="title"/>
          </p:nvPr>
        </p:nvSpPr>
        <p:spPr>
          <a:xfrm>
            <a:off x="807357" y="1924965"/>
            <a:ext cx="5893840" cy="1194223"/>
          </a:xfrm>
        </p:spPr>
        <p:txBody>
          <a:bodyPr/>
          <a:lstStyle/>
          <a:p>
            <a:r>
              <a:rPr lang="en-GB" sz="6600" dirty="0"/>
              <a:t>Next Time ….</a:t>
            </a:r>
          </a:p>
        </p:txBody>
      </p:sp>
      <p:sp>
        <p:nvSpPr>
          <p:cNvPr id="4" name="Text Placeholder 3">
            <a:extLst>
              <a:ext uri="{FF2B5EF4-FFF2-40B4-BE49-F238E27FC236}">
                <a16:creationId xmlns:a16="http://schemas.microsoft.com/office/drawing/2014/main" id="{56DFC842-A98B-45DD-A3A6-6C6A9A1CA458}"/>
              </a:ext>
            </a:extLst>
          </p:cNvPr>
          <p:cNvSpPr>
            <a:spLocks noGrp="1"/>
          </p:cNvSpPr>
          <p:nvPr>
            <p:ph type="body" sz="quarter" idx="16"/>
          </p:nvPr>
        </p:nvSpPr>
        <p:spPr>
          <a:xfrm>
            <a:off x="4831163" y="5210231"/>
            <a:ext cx="7809072" cy="4075465"/>
          </a:xfrm>
        </p:spPr>
        <p:txBody>
          <a:bodyPr>
            <a:normAutofit/>
          </a:bodyPr>
          <a:lstStyle/>
          <a:p>
            <a:r>
              <a:rPr lang="en-GB" sz="2400" dirty="0"/>
              <a:t>See you then ! </a:t>
            </a:r>
          </a:p>
        </p:txBody>
      </p:sp>
      <p:sp>
        <p:nvSpPr>
          <p:cNvPr id="7" name="Text Placeholder 3">
            <a:extLst>
              <a:ext uri="{FF2B5EF4-FFF2-40B4-BE49-F238E27FC236}">
                <a16:creationId xmlns:a16="http://schemas.microsoft.com/office/drawing/2014/main" id="{1D1097CF-AF06-4B6D-9FE8-9749F52932D7}"/>
              </a:ext>
            </a:extLst>
          </p:cNvPr>
          <p:cNvSpPr txBox="1">
            <a:spLocks/>
          </p:cNvSpPr>
          <p:nvPr/>
        </p:nvSpPr>
        <p:spPr>
          <a:xfrm>
            <a:off x="7711224" y="1687123"/>
            <a:ext cx="3981094" cy="2028769"/>
          </a:xfrm>
          <a:prstGeom prst="rect">
            <a:avLst/>
          </a:prstGeom>
          <a:effectLst>
            <a:outerShdw blurRad="50800" dir="14400000">
              <a:srgbClr val="000000">
                <a:alpha val="40000"/>
              </a:srgbClr>
            </a:outerShdw>
          </a:effectLst>
        </p:spPr>
        <p:txBody>
          <a:bodyPr vert="horz" lIns="91440" tIns="45720" rIns="91440" bIns="45720" rtlCol="0" anchor="t">
            <a:normAutofit fontScale="92500"/>
          </a:bodyPr>
          <a:lstStyle>
            <a:lvl1pPr marL="0" indent="0" algn="l" defTabSz="457200" rtl="0" eaLnBrk="1" latinLnBrk="0" hangingPunct="1">
              <a:spcBef>
                <a:spcPct val="20000"/>
              </a:spcBef>
              <a:spcAft>
                <a:spcPts val="600"/>
              </a:spcAft>
              <a:buClr>
                <a:schemeClr val="accent1"/>
              </a:buClr>
              <a:buFontTx/>
              <a:buNone/>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GB" sz="2400" dirty="0"/>
              <a:t>Vectors </a:t>
            </a:r>
          </a:p>
          <a:p>
            <a:pPr marL="342900" indent="-342900">
              <a:buFont typeface="Arial" panose="020B0604020202020204" pitchFamily="34" charset="0"/>
              <a:buChar char="•"/>
            </a:pPr>
            <a:r>
              <a:rPr lang="en-GB" sz="2400" dirty="0"/>
              <a:t>Plotting our new datasets </a:t>
            </a:r>
          </a:p>
          <a:p>
            <a:pPr marL="342900" indent="-342900">
              <a:buFont typeface="Arial" panose="020B0604020202020204" pitchFamily="34" charset="0"/>
              <a:buChar char="•"/>
            </a:pPr>
            <a:r>
              <a:rPr lang="en-GB" sz="2400" dirty="0"/>
              <a:t>Line graphs  </a:t>
            </a:r>
          </a:p>
          <a:p>
            <a:pPr marL="342900" indent="-342900">
              <a:buFont typeface="Arial" panose="020B0604020202020204" pitchFamily="34" charset="0"/>
              <a:buChar char="•"/>
            </a:pPr>
            <a:r>
              <a:rPr lang="en-GB" sz="2400" dirty="0"/>
              <a:t>Global aesthetics </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192909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Functions </a:t>
            </a:r>
          </a:p>
        </p:txBody>
      </p:sp>
      <p:sp>
        <p:nvSpPr>
          <p:cNvPr id="9" name="Rectangle 8">
            <a:extLst>
              <a:ext uri="{FF2B5EF4-FFF2-40B4-BE49-F238E27FC236}">
                <a16:creationId xmlns:a16="http://schemas.microsoft.com/office/drawing/2014/main" id="{98E1078F-3A4D-4292-990B-BCAFDE64CCAB}"/>
              </a:ext>
            </a:extLst>
          </p:cNvPr>
          <p:cNvSpPr/>
          <p:nvPr/>
        </p:nvSpPr>
        <p:spPr>
          <a:xfrm>
            <a:off x="589022" y="2924543"/>
            <a:ext cx="11013958" cy="3416320"/>
          </a:xfrm>
          <a:prstGeom prst="rect">
            <a:avLst/>
          </a:prstGeom>
        </p:spPr>
        <p:txBody>
          <a:bodyPr wrap="square">
            <a:spAutoFit/>
          </a:bodyPr>
          <a:lstStyle/>
          <a:p>
            <a:pPr marL="285750" lvl="0" indent="-285750">
              <a:buFont typeface="Arial" panose="020B0604020202020204" pitchFamily="34" charset="0"/>
              <a:buChar char="•"/>
              <a:defRPr/>
            </a:pPr>
            <a:r>
              <a:rPr lang="en-GB" dirty="0">
                <a:solidFill>
                  <a:srgbClr val="000000"/>
                </a:solidFill>
              </a:rPr>
              <a:t>R has a large collection of built-in functions that are called like this:</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lvl="0">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An example of such a function is </a:t>
            </a:r>
            <a:r>
              <a:rPr lang="en-GB" b="1" dirty="0" err="1">
                <a:solidFill>
                  <a:srgbClr val="00B0F0"/>
                </a:solidFill>
                <a:latin typeface="Courier New" panose="02070309020205020404" pitchFamily="49" charset="0"/>
                <a:cs typeface="Courier New" panose="02070309020205020404" pitchFamily="49" charset="0"/>
              </a:rPr>
              <a:t>seq</a:t>
            </a:r>
            <a:r>
              <a:rPr lang="en-GB" b="1" dirty="0">
                <a:solidFill>
                  <a:srgbClr val="00B0F0"/>
                </a:solidFill>
                <a:latin typeface="Courier New" panose="02070309020205020404" pitchFamily="49" charset="0"/>
                <a:cs typeface="Courier New" panose="02070309020205020404" pitchFamily="49" charset="0"/>
              </a:rPr>
              <a:t>() </a:t>
            </a:r>
            <a:r>
              <a:rPr lang="en-GB" dirty="0">
                <a:solidFill>
                  <a:srgbClr val="000000"/>
                </a:solidFill>
              </a:rPr>
              <a:t>which makes a regular sequence of numbers</a:t>
            </a:r>
          </a:p>
          <a:p>
            <a:pPr lvl="0">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endParaRPr lang="en-GB" dirty="0">
              <a:solidFill>
                <a:srgbClr val="000000"/>
              </a:solidFill>
            </a:endParaRPr>
          </a:p>
          <a:p>
            <a:pPr lvl="0">
              <a:defRPr/>
            </a:pPr>
            <a:r>
              <a:rPr lang="en-GB" dirty="0">
                <a:solidFill>
                  <a:srgbClr val="000000"/>
                </a:solidFill>
              </a:rPr>
              <a:t> </a:t>
            </a:r>
          </a:p>
          <a:p>
            <a:pPr lvl="0">
              <a:defRPr/>
            </a:pPr>
            <a:endParaRPr lang="en-GB" dirty="0">
              <a:solidFill>
                <a:srgbClr val="0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A3B009D5-A933-45D0-B846-A94A8CC677C3}"/>
              </a:ext>
            </a:extLst>
          </p:cNvPr>
          <p:cNvPicPr>
            <a:picLocks noChangeAspect="1"/>
          </p:cNvPicPr>
          <p:nvPr/>
        </p:nvPicPr>
        <p:blipFill>
          <a:blip r:embed="rId3"/>
          <a:stretch>
            <a:fillRect/>
          </a:stretch>
        </p:blipFill>
        <p:spPr>
          <a:xfrm>
            <a:off x="2347913" y="3429000"/>
            <a:ext cx="7496175" cy="533400"/>
          </a:xfrm>
          <a:prstGeom prst="rect">
            <a:avLst/>
          </a:prstGeom>
        </p:spPr>
      </p:pic>
      <p:pic>
        <p:nvPicPr>
          <p:cNvPr id="5" name="Picture 4">
            <a:extLst>
              <a:ext uri="{FF2B5EF4-FFF2-40B4-BE49-F238E27FC236}">
                <a16:creationId xmlns:a16="http://schemas.microsoft.com/office/drawing/2014/main" id="{B4FD5B02-CC0F-44E6-A03B-50C2B08C190A}"/>
              </a:ext>
            </a:extLst>
          </p:cNvPr>
          <p:cNvPicPr>
            <a:picLocks noChangeAspect="1"/>
          </p:cNvPicPr>
          <p:nvPr/>
        </p:nvPicPr>
        <p:blipFill>
          <a:blip r:embed="rId4"/>
          <a:stretch>
            <a:fillRect/>
          </a:stretch>
        </p:blipFill>
        <p:spPr>
          <a:xfrm>
            <a:off x="2347913" y="4777777"/>
            <a:ext cx="7496175" cy="1009650"/>
          </a:xfrm>
          <a:prstGeom prst="rect">
            <a:avLst/>
          </a:prstGeom>
        </p:spPr>
      </p:pic>
    </p:spTree>
    <p:extLst>
      <p:ext uri="{BB962C8B-B14F-4D97-AF65-F5344CB8AC3E}">
        <p14:creationId xmlns:p14="http://schemas.microsoft.com/office/powerpoint/2010/main" val="4164490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2EDBF-A0DE-4B4E-98B6-730797C814D1}"/>
              </a:ext>
            </a:extLst>
          </p:cNvPr>
          <p:cNvSpPr>
            <a:spLocks noGrp="1"/>
          </p:cNvSpPr>
          <p:nvPr>
            <p:ph type="ctrTitle"/>
          </p:nvPr>
        </p:nvSpPr>
        <p:spPr>
          <a:xfrm>
            <a:off x="6095999" y="1032918"/>
            <a:ext cx="5452533" cy="4792165"/>
          </a:xfrm>
          <a:effectLst/>
        </p:spPr>
        <p:txBody>
          <a:bodyPr anchor="ctr">
            <a:normAutofit/>
          </a:bodyPr>
          <a:lstStyle/>
          <a:p>
            <a:r>
              <a:rPr lang="en-GB" sz="6600" dirty="0"/>
              <a:t>Into the </a:t>
            </a:r>
            <a:r>
              <a:rPr lang="en-GB" sz="6600" dirty="0" err="1"/>
              <a:t>Tidyverse</a:t>
            </a:r>
            <a:br>
              <a:rPr lang="en-GB" sz="6600" dirty="0"/>
            </a:br>
            <a:br>
              <a:rPr lang="en-GB" sz="6600" dirty="0"/>
            </a:br>
            <a:r>
              <a:rPr lang="en-GB" sz="6600"/>
              <a:t>Session 2b </a:t>
            </a:r>
            <a:endParaRPr lang="en-GB" sz="6600" dirty="0"/>
          </a:p>
        </p:txBody>
      </p:sp>
      <p:sp useBgFill="1">
        <p:nvSpPr>
          <p:cNvPr id="10" name="Freeform: Shape 9">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Subtitle 2">
            <a:extLst>
              <a:ext uri="{FF2B5EF4-FFF2-40B4-BE49-F238E27FC236}">
                <a16:creationId xmlns:a16="http://schemas.microsoft.com/office/drawing/2014/main" id="{FDACC92C-19AA-4E75-BE18-09FC7645B9C3}"/>
              </a:ext>
            </a:extLst>
          </p:cNvPr>
          <p:cNvSpPr txBox="1">
            <a:spLocks/>
          </p:cNvSpPr>
          <p:nvPr/>
        </p:nvSpPr>
        <p:spPr>
          <a:xfrm>
            <a:off x="104976" y="5084374"/>
            <a:ext cx="3994015" cy="2294852"/>
          </a:xfrm>
          <a:prstGeom prst="rect">
            <a:avLst/>
          </a:prstGeom>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n-US" sz="1600" dirty="0"/>
              <a:t>Course written by Tim Hargreaves </a:t>
            </a:r>
          </a:p>
          <a:p>
            <a:pPr algn="ctr"/>
            <a:endParaRPr lang="en-GB" sz="2800" dirty="0"/>
          </a:p>
        </p:txBody>
      </p:sp>
    </p:spTree>
    <p:extLst>
      <p:ext uri="{BB962C8B-B14F-4D97-AF65-F5344CB8AC3E}">
        <p14:creationId xmlns:p14="http://schemas.microsoft.com/office/powerpoint/2010/main" val="894794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Vectors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30268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Vectors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1854198" y="2151638"/>
            <a:ext cx="11382001" cy="3754874"/>
          </a:xfrm>
          <a:prstGeom prst="rect">
            <a:avLst/>
          </a:prstGeom>
        </p:spPr>
        <p:txBody>
          <a:bodyPr wrap="square">
            <a:spAutoFit/>
          </a:bodyPr>
          <a:lstStyle/>
          <a:p>
            <a:pPr marL="342900" indent="-342900">
              <a:buFont typeface="Arial" panose="020B0604020202020204" pitchFamily="34" charset="0"/>
              <a:buChar char="•"/>
            </a:pPr>
            <a:r>
              <a:rPr lang="en-GB" dirty="0"/>
              <a:t>In R, a vector is a collection of elements of the same type</a:t>
            </a:r>
          </a:p>
          <a:p>
            <a:pPr marL="342900" indent="-342900">
              <a:buFont typeface="Arial" panose="020B0604020202020204" pitchFamily="34" charset="0"/>
              <a:buChar char="•"/>
            </a:pPr>
            <a:r>
              <a:rPr lang="en-GB" dirty="0"/>
              <a:t>There are integer vectors, character vectors, double vectors, and many more</a:t>
            </a:r>
          </a:p>
          <a:p>
            <a:pPr marL="342900" indent="-342900">
              <a:buFont typeface="Arial" panose="020B0604020202020204" pitchFamily="34" charset="0"/>
              <a:buChar char="•"/>
            </a:pPr>
            <a:r>
              <a:rPr lang="en-GB" dirty="0"/>
              <a:t>Vectors are created using the c() function. This stands for combine:</a:t>
            </a:r>
          </a:p>
          <a:p>
            <a:endParaRPr lang="en-GB" sz="2000" dirty="0"/>
          </a:p>
          <a:p>
            <a:endParaRPr lang="en-GB" dirty="0"/>
          </a:p>
          <a:p>
            <a:pPr marL="342900" indent="-342900">
              <a:buFont typeface="Arial" panose="020B0604020202020204" pitchFamily="34" charset="0"/>
              <a:buChar char="•"/>
            </a:pPr>
            <a:r>
              <a:rPr lang="en-GB" dirty="0"/>
              <a:t>Most mathematical functions in R act element-wise on vectors</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 particular value of a vector can be accessed using [ ]</a:t>
            </a:r>
          </a:p>
          <a:p>
            <a:endParaRPr lang="en-GB" sz="2000" dirty="0"/>
          </a:p>
        </p:txBody>
      </p:sp>
      <p:pic>
        <p:nvPicPr>
          <p:cNvPr id="6" name="Picture 5">
            <a:extLst>
              <a:ext uri="{FF2B5EF4-FFF2-40B4-BE49-F238E27FC236}">
                <a16:creationId xmlns:a16="http://schemas.microsoft.com/office/drawing/2014/main" id="{EF8341B9-50C4-4FEA-B0EA-6CE55A6F094B}"/>
              </a:ext>
            </a:extLst>
          </p:cNvPr>
          <p:cNvPicPr>
            <a:picLocks noChangeAspect="1"/>
          </p:cNvPicPr>
          <p:nvPr/>
        </p:nvPicPr>
        <p:blipFill>
          <a:blip r:embed="rId3"/>
          <a:stretch>
            <a:fillRect/>
          </a:stretch>
        </p:blipFill>
        <p:spPr>
          <a:xfrm>
            <a:off x="1815056" y="3005157"/>
            <a:ext cx="8227217" cy="538484"/>
          </a:xfrm>
          <a:prstGeom prst="rect">
            <a:avLst/>
          </a:prstGeom>
        </p:spPr>
      </p:pic>
      <p:pic>
        <p:nvPicPr>
          <p:cNvPr id="7" name="Picture 6">
            <a:extLst>
              <a:ext uri="{FF2B5EF4-FFF2-40B4-BE49-F238E27FC236}">
                <a16:creationId xmlns:a16="http://schemas.microsoft.com/office/drawing/2014/main" id="{9719B4EC-A7FE-46AD-A5D4-0E1687B3716E}"/>
              </a:ext>
            </a:extLst>
          </p:cNvPr>
          <p:cNvPicPr>
            <a:picLocks noChangeAspect="1"/>
          </p:cNvPicPr>
          <p:nvPr/>
        </p:nvPicPr>
        <p:blipFill>
          <a:blip r:embed="rId4"/>
          <a:stretch>
            <a:fillRect/>
          </a:stretch>
        </p:blipFill>
        <p:spPr>
          <a:xfrm>
            <a:off x="1854198" y="3938690"/>
            <a:ext cx="8227217" cy="1171402"/>
          </a:xfrm>
          <a:prstGeom prst="rect">
            <a:avLst/>
          </a:prstGeom>
        </p:spPr>
      </p:pic>
      <p:pic>
        <p:nvPicPr>
          <p:cNvPr id="12" name="Picture 11">
            <a:extLst>
              <a:ext uri="{FF2B5EF4-FFF2-40B4-BE49-F238E27FC236}">
                <a16:creationId xmlns:a16="http://schemas.microsoft.com/office/drawing/2014/main" id="{9BB84B1E-E316-49AD-8A81-D454E5349486}"/>
              </a:ext>
            </a:extLst>
          </p:cNvPr>
          <p:cNvPicPr>
            <a:picLocks noChangeAspect="1"/>
          </p:cNvPicPr>
          <p:nvPr/>
        </p:nvPicPr>
        <p:blipFill>
          <a:blip r:embed="rId5"/>
          <a:stretch>
            <a:fillRect/>
          </a:stretch>
        </p:blipFill>
        <p:spPr>
          <a:xfrm>
            <a:off x="1815056" y="5619827"/>
            <a:ext cx="8227217" cy="1140204"/>
          </a:xfrm>
          <a:prstGeom prst="rect">
            <a:avLst/>
          </a:prstGeom>
        </p:spPr>
      </p:pic>
    </p:spTree>
    <p:extLst>
      <p:ext uri="{BB962C8B-B14F-4D97-AF65-F5344CB8AC3E}">
        <p14:creationId xmlns:p14="http://schemas.microsoft.com/office/powerpoint/2010/main" val="1162350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2034054" y="3429000"/>
            <a:ext cx="7740140" cy="1938992"/>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Create a </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character vector </a:t>
            </a: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of 5 city names and assign it to an object called </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cities </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GB" sz="2000" dirty="0">
              <a:solidFill>
                <a:srgbClr val="000000"/>
              </a:solidFill>
              <a:latin typeface="Century Gothic" panose="020B0502020202020204"/>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Select the </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5</a:t>
            </a:r>
            <a:r>
              <a:rPr kumimoji="0" lang="en-GB" sz="2000" b="1" i="0" u="none" strike="noStrike" kern="1200" cap="none" spc="0" normalizeH="0" baseline="30000" noProof="0" dirty="0">
                <a:ln>
                  <a:noFill/>
                </a:ln>
                <a:solidFill>
                  <a:srgbClr val="00B0F0"/>
                </a:solidFill>
                <a:effectLst/>
                <a:uLnTx/>
                <a:uFillTx/>
                <a:latin typeface="Courier New" panose="02070309020205020404" pitchFamily="49" charset="0"/>
                <a:cs typeface="Courier New" panose="02070309020205020404" pitchFamily="49" charset="0"/>
              </a:rPr>
              <a:t>th</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rPr>
              <a:t> </a:t>
            </a: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item in the character vector </a:t>
            </a:r>
            <a:endPar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cs typeface="Courier New" panose="02070309020205020404" pitchFamily="49" charset="0"/>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GB" sz="2000" dirty="0">
              <a:solidFill>
                <a:srgbClr val="000000"/>
              </a:solidFill>
              <a:latin typeface="Century Gothic" panose="020B0502020202020204"/>
            </a:endParaRPr>
          </a:p>
          <a:p>
            <a:pPr marR="0" lvl="0" algn="l" defTabSz="457200" rtl="0" eaLnBrk="1" fontAlgn="auto" latinLnBrk="0" hangingPunct="1">
              <a:lnSpc>
                <a:spcPct val="100000"/>
              </a:lnSpc>
              <a:spcBef>
                <a:spcPts val="0"/>
              </a:spcBef>
              <a:spcAft>
                <a:spcPts val="0"/>
              </a:spcAft>
              <a:buClrTx/>
              <a:buSzTx/>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Tree>
    <p:extLst>
      <p:ext uri="{BB962C8B-B14F-4D97-AF65-F5344CB8AC3E}">
        <p14:creationId xmlns:p14="http://schemas.microsoft.com/office/powerpoint/2010/main" val="733451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Picture 4">
            <a:extLst>
              <a:ext uri="{FF2B5EF4-FFF2-40B4-BE49-F238E27FC236}">
                <a16:creationId xmlns:a16="http://schemas.microsoft.com/office/drawing/2014/main" id="{7743B44D-7376-4BBD-A2B2-781823F8E648}"/>
              </a:ext>
            </a:extLst>
          </p:cNvPr>
          <p:cNvPicPr>
            <a:picLocks noChangeAspect="1"/>
          </p:cNvPicPr>
          <p:nvPr/>
        </p:nvPicPr>
        <p:blipFill>
          <a:blip r:embed="rId2"/>
          <a:stretch>
            <a:fillRect/>
          </a:stretch>
        </p:blipFill>
        <p:spPr>
          <a:xfrm>
            <a:off x="1920574" y="3278788"/>
            <a:ext cx="8029575" cy="942975"/>
          </a:xfrm>
          <a:prstGeom prst="rect">
            <a:avLst/>
          </a:prstGeom>
        </p:spPr>
      </p:pic>
    </p:spTree>
    <p:extLst>
      <p:ext uri="{BB962C8B-B14F-4D97-AF65-F5344CB8AC3E}">
        <p14:creationId xmlns:p14="http://schemas.microsoft.com/office/powerpoint/2010/main" val="3745494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Dealing with missing values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28787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Missing Values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76668" y="2413337"/>
            <a:ext cx="11297831" cy="1015663"/>
          </a:xfrm>
          <a:prstGeom prst="rect">
            <a:avLst/>
          </a:prstGeom>
        </p:spPr>
        <p:txBody>
          <a:bodyPr wrap="square">
            <a:spAutoFit/>
          </a:bodyPr>
          <a:lstStyle/>
          <a:p>
            <a:pPr marL="342900" indent="-342900">
              <a:buFont typeface="Arial" panose="020B0604020202020204" pitchFamily="34" charset="0"/>
              <a:buChar char="•"/>
            </a:pPr>
            <a:r>
              <a:rPr lang="en-GB" sz="2000" dirty="0"/>
              <a:t>In the real world, it is rare to ever have a complete data set</a:t>
            </a:r>
          </a:p>
          <a:p>
            <a:pPr marL="342900" indent="-342900">
              <a:buFont typeface="Arial" panose="020B0604020202020204" pitchFamily="34" charset="0"/>
              <a:buChar char="•"/>
            </a:pPr>
            <a:r>
              <a:rPr lang="en-GB" sz="2000" dirty="0"/>
              <a:t>Missing values can be encoded using a range of symbols </a:t>
            </a:r>
            <a:r>
              <a:rPr lang="en-GB" sz="2000" b="1" dirty="0">
                <a:solidFill>
                  <a:srgbClr val="00B0F0"/>
                </a:solidFill>
                <a:latin typeface="Courier New" panose="02070309020205020404" pitchFamily="49" charset="0"/>
                <a:cs typeface="Courier New" panose="02070309020205020404" pitchFamily="49" charset="0"/>
              </a:rPr>
              <a:t>- ., ?, N/A, -, </a:t>
            </a:r>
            <a:r>
              <a:rPr lang="en-GB" sz="2000" dirty="0"/>
              <a:t>etc.</a:t>
            </a:r>
          </a:p>
          <a:p>
            <a:pPr marL="342900" indent="-342900">
              <a:buFont typeface="Arial" panose="020B0604020202020204" pitchFamily="34" charset="0"/>
              <a:buChar char="•"/>
            </a:pPr>
            <a:r>
              <a:rPr lang="en-GB" sz="2000" dirty="0"/>
              <a:t>You can tell </a:t>
            </a:r>
            <a:r>
              <a:rPr lang="en-GB" sz="2000" b="1" dirty="0">
                <a:solidFill>
                  <a:srgbClr val="00B0F0"/>
                </a:solidFill>
                <a:latin typeface="Courier New" panose="02070309020205020404" pitchFamily="49" charset="0"/>
                <a:cs typeface="Courier New" panose="02070309020205020404" pitchFamily="49" charset="0"/>
              </a:rPr>
              <a:t>readr() </a:t>
            </a:r>
            <a:r>
              <a:rPr lang="en-GB" sz="2000" dirty="0"/>
              <a:t>which symbol is used in a given CSV file using the </a:t>
            </a:r>
            <a:r>
              <a:rPr lang="en-GB" sz="2000" b="1" dirty="0" err="1">
                <a:solidFill>
                  <a:srgbClr val="00B0F0"/>
                </a:solidFill>
                <a:latin typeface="Courier New" panose="02070309020205020404" pitchFamily="49" charset="0"/>
                <a:cs typeface="Courier New" panose="02070309020205020404" pitchFamily="49" charset="0"/>
              </a:rPr>
              <a:t>na</a:t>
            </a:r>
            <a:r>
              <a:rPr lang="en-GB" sz="2000" dirty="0"/>
              <a:t> parameter</a:t>
            </a:r>
          </a:p>
        </p:txBody>
      </p:sp>
      <p:pic>
        <p:nvPicPr>
          <p:cNvPr id="6" name="Picture 5">
            <a:extLst>
              <a:ext uri="{FF2B5EF4-FFF2-40B4-BE49-F238E27FC236}">
                <a16:creationId xmlns:a16="http://schemas.microsoft.com/office/drawing/2014/main" id="{0D2EEEDD-49C0-4603-A3DA-9F31F90BDB1F}"/>
              </a:ext>
            </a:extLst>
          </p:cNvPr>
          <p:cNvPicPr>
            <a:picLocks noChangeAspect="1"/>
          </p:cNvPicPr>
          <p:nvPr/>
        </p:nvPicPr>
        <p:blipFill>
          <a:blip r:embed="rId3"/>
          <a:stretch>
            <a:fillRect/>
          </a:stretch>
        </p:blipFill>
        <p:spPr>
          <a:xfrm>
            <a:off x="1943100" y="3555104"/>
            <a:ext cx="8024812" cy="2990158"/>
          </a:xfrm>
          <a:prstGeom prst="rect">
            <a:avLst/>
          </a:prstGeom>
        </p:spPr>
      </p:pic>
    </p:spTree>
    <p:extLst>
      <p:ext uri="{BB962C8B-B14F-4D97-AF65-F5344CB8AC3E}">
        <p14:creationId xmlns:p14="http://schemas.microsoft.com/office/powerpoint/2010/main" val="2823461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6095D2D-20F4-4B33-9083-F7CF7A086547}"/>
              </a:ext>
            </a:extLst>
          </p:cNvPr>
          <p:cNvSpPr/>
          <p:nvPr/>
        </p:nvSpPr>
        <p:spPr>
          <a:xfrm>
            <a:off x="536091" y="3940495"/>
            <a:ext cx="4680488" cy="2536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671001" y="2474893"/>
            <a:ext cx="11336647" cy="954107"/>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Read the following in-line CSV into R. </a:t>
            </a:r>
          </a:p>
          <a:p>
            <a:pPr marL="914400" lvl="1" indent="-457200">
              <a:buFont typeface="Arial" panose="020B0604020202020204" pitchFamily="34" charset="0"/>
              <a:buChar char="•"/>
              <a:defRPr/>
            </a:pPr>
            <a:r>
              <a:rPr lang="en-GB" dirty="0"/>
              <a:t>Unknown is used here to represent missing values</a:t>
            </a:r>
          </a:p>
          <a:p>
            <a:pPr marL="914400" lvl="1" indent="-457200">
              <a:buFont typeface="Arial" panose="020B0604020202020204" pitchFamily="34" charset="0"/>
              <a:buChar char="•"/>
              <a:defRPr/>
            </a:pPr>
            <a:r>
              <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rPr>
              <a:t>There’s </a:t>
            </a:r>
            <a:r>
              <a:rPr lang="en-GB" dirty="0">
                <a:solidFill>
                  <a:srgbClr val="000000"/>
                </a:solidFill>
                <a:latin typeface="Century Gothic" panose="020B0502020202020204"/>
              </a:rPr>
              <a:t>a few lines you will want to skip </a:t>
            </a: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7" name="Rectangle 6">
            <a:extLst>
              <a:ext uri="{FF2B5EF4-FFF2-40B4-BE49-F238E27FC236}">
                <a16:creationId xmlns:a16="http://schemas.microsoft.com/office/drawing/2014/main" id="{A967938B-9436-4286-9C55-145365587C5B}"/>
              </a:ext>
            </a:extLst>
          </p:cNvPr>
          <p:cNvSpPr/>
          <p:nvPr/>
        </p:nvSpPr>
        <p:spPr>
          <a:xfrm>
            <a:off x="1190624" y="4054764"/>
            <a:ext cx="5136215" cy="2308324"/>
          </a:xfrm>
          <a:prstGeom prst="rect">
            <a:avLst/>
          </a:prstGeom>
        </p:spPr>
        <p:txBody>
          <a:bodyPr wrap="square">
            <a:spAutoFit/>
          </a:bodyPr>
          <a:lstStyle/>
          <a:p>
            <a:pPr lvl="0"/>
            <a:r>
              <a:rPr lang="en-GB" dirty="0">
                <a:solidFill>
                  <a:srgbClr val="FFFFFF"/>
                </a:solidFill>
              </a:rPr>
              <a:t>"</a:t>
            </a:r>
          </a:p>
          <a:p>
            <a:pPr lvl="0"/>
            <a:r>
              <a:rPr lang="en-GB" dirty="0">
                <a:solidFill>
                  <a:srgbClr val="FFFFFF"/>
                </a:solidFill>
              </a:rPr>
              <a:t>Employee Database Version 3</a:t>
            </a:r>
          </a:p>
          <a:p>
            <a:pPr lvl="0"/>
            <a:endParaRPr lang="en-GB" dirty="0">
              <a:solidFill>
                <a:srgbClr val="FFFFFF"/>
              </a:solidFill>
            </a:endParaRPr>
          </a:p>
          <a:p>
            <a:pPr lvl="0"/>
            <a:r>
              <a:rPr lang="en-GB" dirty="0">
                <a:solidFill>
                  <a:srgbClr val="FFFFFF"/>
                </a:solidFill>
              </a:rPr>
              <a:t>name, age, job</a:t>
            </a:r>
          </a:p>
          <a:p>
            <a:pPr lvl="0"/>
            <a:r>
              <a:rPr lang="en-GB" dirty="0">
                <a:solidFill>
                  <a:srgbClr val="FFFFFF"/>
                </a:solidFill>
              </a:rPr>
              <a:t>John, 34, Analyst</a:t>
            </a:r>
          </a:p>
          <a:p>
            <a:pPr lvl="0"/>
            <a:r>
              <a:rPr lang="en-GB" dirty="0">
                <a:solidFill>
                  <a:srgbClr val="FFFFFF"/>
                </a:solidFill>
              </a:rPr>
              <a:t>Ann, 44, Consultant</a:t>
            </a:r>
          </a:p>
          <a:p>
            <a:pPr lvl="0"/>
            <a:r>
              <a:rPr lang="en-GB" dirty="0">
                <a:solidFill>
                  <a:srgbClr val="FFFFFF"/>
                </a:solidFill>
              </a:rPr>
              <a:t>Barry, 24, Unknown</a:t>
            </a:r>
          </a:p>
          <a:p>
            <a:pPr lvl="0"/>
            <a:r>
              <a:rPr lang="en-GB" dirty="0">
                <a:solidFill>
                  <a:srgbClr val="FFFFFF"/>
                </a:solidFill>
              </a:rPr>
              <a:t>Freya, Unknown, Developer"</a:t>
            </a:r>
            <a:endParaRPr kumimoji="0" lang="en-GB" sz="18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p:txBody>
      </p:sp>
      <p:sp>
        <p:nvSpPr>
          <p:cNvPr id="12" name="Rectangle: Rounded Corners 11">
            <a:extLst>
              <a:ext uri="{FF2B5EF4-FFF2-40B4-BE49-F238E27FC236}">
                <a16:creationId xmlns:a16="http://schemas.microsoft.com/office/drawing/2014/main" id="{573B11A7-580F-40CD-AB46-7C4C3CAB7CC5}"/>
              </a:ext>
            </a:extLst>
          </p:cNvPr>
          <p:cNvSpPr/>
          <p:nvPr/>
        </p:nvSpPr>
        <p:spPr>
          <a:xfrm>
            <a:off x="6126904" y="4436964"/>
            <a:ext cx="5529005" cy="1649125"/>
          </a:xfrm>
          <a:prstGeom prst="roundRect">
            <a:avLst/>
          </a:prstGeom>
          <a:solidFill>
            <a:srgbClr val="D0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189775BB-D991-49EF-9C4F-31BC08B5AED7}"/>
              </a:ext>
            </a:extLst>
          </p:cNvPr>
          <p:cNvSpPr/>
          <p:nvPr/>
        </p:nvSpPr>
        <p:spPr>
          <a:xfrm>
            <a:off x="5843406" y="4054764"/>
            <a:ext cx="6096000" cy="2031325"/>
          </a:xfrm>
          <a:prstGeom prst="rect">
            <a:avLst/>
          </a:prstGeom>
        </p:spPr>
        <p:txBody>
          <a:bodyPr wrap="square">
            <a:spAutoFit/>
          </a:bodyPr>
          <a:lstStyle/>
          <a:p>
            <a:pPr lvl="1">
              <a:defRPr/>
            </a:pPr>
            <a:r>
              <a:rPr lang="en-GB" dirty="0">
                <a:solidFill>
                  <a:srgbClr val="000000"/>
                </a:solidFill>
              </a:rPr>
              <a:t>Template:</a:t>
            </a:r>
          </a:p>
          <a:p>
            <a:pPr lvl="1">
              <a:defRPr/>
            </a:pPr>
            <a:endParaRPr lang="en-GB" dirty="0">
              <a:solidFill>
                <a:srgbClr val="000000"/>
              </a:solidFill>
            </a:endParaRPr>
          </a:p>
          <a:p>
            <a:pPr lvl="1">
              <a:defRPr/>
            </a:pPr>
            <a:r>
              <a:rPr lang="en-GB" dirty="0" err="1">
                <a:solidFill>
                  <a:srgbClr val="FFFFFF"/>
                </a:solidFill>
                <a:latin typeface="Courier New" panose="02070309020205020404" pitchFamily="49" charset="0"/>
                <a:cs typeface="Courier New" panose="02070309020205020404" pitchFamily="49" charset="0"/>
              </a:rPr>
              <a:t>read_csv</a:t>
            </a:r>
            <a:r>
              <a:rPr lang="en-GB" dirty="0">
                <a:solidFill>
                  <a:srgbClr val="FFFFFF"/>
                </a:solidFill>
                <a:latin typeface="Courier New" panose="02070309020205020404" pitchFamily="49" charset="0"/>
                <a:cs typeface="Courier New" panose="02070309020205020404" pitchFamily="49" charset="0"/>
              </a:rPr>
              <a:t>(</a:t>
            </a:r>
          </a:p>
          <a:p>
            <a:pPr lvl="1">
              <a:defRPr/>
            </a:pPr>
            <a:r>
              <a:rPr lang="en-GB" dirty="0">
                <a:solidFill>
                  <a:srgbClr val="FFFFFF"/>
                </a:solidFill>
                <a:latin typeface="Courier New" panose="02070309020205020404" pitchFamily="49" charset="0"/>
                <a:cs typeface="Courier New" panose="02070309020205020404" pitchFamily="49" charset="0"/>
              </a:rPr>
              <a:t>  "data1a , data2a ,data3a </a:t>
            </a:r>
          </a:p>
          <a:p>
            <a:pPr lvl="1">
              <a:defRPr/>
            </a:pPr>
            <a:r>
              <a:rPr lang="en-GB" dirty="0">
                <a:solidFill>
                  <a:srgbClr val="FFFFFF"/>
                </a:solidFill>
                <a:latin typeface="Courier New" panose="02070309020205020404" pitchFamily="49" charset="0"/>
                <a:cs typeface="Courier New" panose="02070309020205020404" pitchFamily="49" charset="0"/>
              </a:rPr>
              <a:t>   data1b , data2b , data3b",</a:t>
            </a:r>
          </a:p>
          <a:p>
            <a:pPr lvl="1">
              <a:defRPr/>
            </a:pPr>
            <a:r>
              <a:rPr lang="en-GB" dirty="0">
                <a:solidFill>
                  <a:srgbClr val="FFFFFF"/>
                </a:solidFill>
                <a:latin typeface="Courier New" panose="02070309020205020404" pitchFamily="49" charset="0"/>
                <a:cs typeface="Courier New" panose="02070309020205020404" pitchFamily="49" charset="0"/>
              </a:rPr>
              <a:t>skip = ?,</a:t>
            </a:r>
            <a:r>
              <a:rPr lang="en-GB" dirty="0" err="1">
                <a:solidFill>
                  <a:srgbClr val="FFFFFF"/>
                </a:solidFill>
                <a:latin typeface="Courier New" panose="02070309020205020404" pitchFamily="49" charset="0"/>
                <a:cs typeface="Courier New" panose="02070309020205020404" pitchFamily="49" charset="0"/>
              </a:rPr>
              <a:t>na</a:t>
            </a:r>
            <a:r>
              <a:rPr lang="en-GB" dirty="0">
                <a:solidFill>
                  <a:srgbClr val="FFFFFF"/>
                </a:solidFill>
                <a:latin typeface="Courier New" panose="02070309020205020404" pitchFamily="49" charset="0"/>
                <a:cs typeface="Courier New" panose="02070309020205020404" pitchFamily="49" charset="0"/>
              </a:rPr>
              <a:t>= ?)</a:t>
            </a:r>
          </a:p>
          <a:p>
            <a:pPr lvl="1">
              <a:defRPr/>
            </a:pPr>
            <a:endParaRPr lang="en-GB" dirty="0">
              <a:solidFill>
                <a:srgbClr val="000000"/>
              </a:solidFill>
            </a:endParaRPr>
          </a:p>
        </p:txBody>
      </p:sp>
    </p:spTree>
    <p:extLst>
      <p:ext uri="{BB962C8B-B14F-4D97-AF65-F5344CB8AC3E}">
        <p14:creationId xmlns:p14="http://schemas.microsoft.com/office/powerpoint/2010/main" val="1493213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79E1B404-C5F7-4787-A0F7-FFB9F116F61F}"/>
              </a:ext>
            </a:extLst>
          </p:cNvPr>
          <p:cNvPicPr>
            <a:picLocks noChangeAspect="1"/>
          </p:cNvPicPr>
          <p:nvPr/>
        </p:nvPicPr>
        <p:blipFill>
          <a:blip r:embed="rId2"/>
          <a:stretch>
            <a:fillRect/>
          </a:stretch>
        </p:blipFill>
        <p:spPr>
          <a:xfrm>
            <a:off x="1336890" y="2837239"/>
            <a:ext cx="3752850" cy="2981325"/>
          </a:xfrm>
          <a:prstGeom prst="rect">
            <a:avLst/>
          </a:prstGeom>
        </p:spPr>
      </p:pic>
      <p:pic>
        <p:nvPicPr>
          <p:cNvPr id="4" name="Picture 3">
            <a:extLst>
              <a:ext uri="{FF2B5EF4-FFF2-40B4-BE49-F238E27FC236}">
                <a16:creationId xmlns:a16="http://schemas.microsoft.com/office/drawing/2014/main" id="{DF7E0549-9159-45EA-939D-02A1F5D5EBBB}"/>
              </a:ext>
            </a:extLst>
          </p:cNvPr>
          <p:cNvPicPr>
            <a:picLocks noChangeAspect="1"/>
          </p:cNvPicPr>
          <p:nvPr/>
        </p:nvPicPr>
        <p:blipFill>
          <a:blip r:embed="rId3"/>
          <a:stretch>
            <a:fillRect/>
          </a:stretch>
        </p:blipFill>
        <p:spPr>
          <a:xfrm>
            <a:off x="7102262" y="2837239"/>
            <a:ext cx="3841250" cy="2044727"/>
          </a:xfrm>
          <a:prstGeom prst="rect">
            <a:avLst/>
          </a:prstGeom>
        </p:spPr>
      </p:pic>
    </p:spTree>
    <p:extLst>
      <p:ext uri="{BB962C8B-B14F-4D97-AF65-F5344CB8AC3E}">
        <p14:creationId xmlns:p14="http://schemas.microsoft.com/office/powerpoint/2010/main" val="1572707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More file types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42297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1458314" y="2983591"/>
            <a:ext cx="9275372" cy="3754874"/>
          </a:xfrm>
          <a:prstGeom prst="rect">
            <a:avLst/>
          </a:prstGeom>
        </p:spPr>
        <p:txBody>
          <a:bodyPr wrap="square">
            <a:spAutoFit/>
          </a:bodyPr>
          <a:lstStyle/>
          <a:p>
            <a:pPr marL="342900" indent="-342900">
              <a:buFont typeface="+mj-lt"/>
              <a:buAutoNum type="arabicParenR"/>
              <a:defRPr/>
            </a:pPr>
            <a:r>
              <a:rPr lang="en-GB" sz="2000" dirty="0">
                <a:solidFill>
                  <a:srgbClr val="000000"/>
                </a:solidFill>
              </a:rPr>
              <a:t>Create an object called </a:t>
            </a:r>
            <a:r>
              <a:rPr lang="en-GB" sz="2000" b="1" dirty="0">
                <a:solidFill>
                  <a:srgbClr val="00B0F0"/>
                </a:solidFill>
                <a:latin typeface="Courier New" panose="02070309020205020404" pitchFamily="49" charset="0"/>
                <a:cs typeface="Courier New" panose="02070309020205020404" pitchFamily="49" charset="0"/>
              </a:rPr>
              <a:t>integers</a:t>
            </a:r>
            <a:r>
              <a:rPr lang="en-GB" sz="2000" dirty="0">
                <a:solidFill>
                  <a:srgbClr val="000000"/>
                </a:solidFill>
              </a:rPr>
              <a:t> and assign a sequence to it using the </a:t>
            </a:r>
            <a:r>
              <a:rPr lang="en-GB" sz="2000" b="1" dirty="0" err="1">
                <a:solidFill>
                  <a:srgbClr val="00B0F0"/>
                </a:solidFill>
                <a:latin typeface="Courier New" panose="02070309020205020404" pitchFamily="49" charset="0"/>
                <a:cs typeface="Courier New" panose="02070309020205020404" pitchFamily="49" charset="0"/>
              </a:rPr>
              <a:t>seq</a:t>
            </a:r>
            <a:r>
              <a:rPr lang="en-GB" sz="2000" b="1" dirty="0">
                <a:solidFill>
                  <a:srgbClr val="00B0F0"/>
                </a:solidFill>
                <a:latin typeface="Courier New" panose="02070309020205020404" pitchFamily="49" charset="0"/>
                <a:cs typeface="Courier New" panose="02070309020205020404" pitchFamily="49" charset="0"/>
              </a:rPr>
              <a:t>()</a:t>
            </a:r>
            <a:r>
              <a:rPr lang="en-GB" sz="2000" dirty="0">
                <a:solidFill>
                  <a:srgbClr val="000000"/>
                </a:solidFill>
              </a:rPr>
              <a:t>function. Your sequence should start at 0 and end at 100.</a:t>
            </a:r>
          </a:p>
          <a:p>
            <a:pPr marL="342900" lvl="0" indent="-342900">
              <a:buFont typeface="+mj-lt"/>
              <a:buAutoNum type="arabicParenR"/>
              <a:defRPr/>
            </a:pPr>
            <a:endParaRPr lang="en-GB" sz="2000" dirty="0">
              <a:solidFill>
                <a:srgbClr val="000000"/>
              </a:solidFill>
            </a:endParaRPr>
          </a:p>
          <a:p>
            <a:pPr marL="342900" lvl="0" indent="-342900">
              <a:buFont typeface="+mj-lt"/>
              <a:buAutoNum type="arabicParenR"/>
              <a:defRPr/>
            </a:pPr>
            <a:r>
              <a:rPr lang="en-GB" sz="2000" dirty="0">
                <a:solidFill>
                  <a:srgbClr val="000000"/>
                </a:solidFill>
              </a:rPr>
              <a:t>Type into your console  :  </a:t>
            </a:r>
            <a:r>
              <a:rPr lang="en-GB" sz="2000" b="1" dirty="0">
                <a:solidFill>
                  <a:srgbClr val="00B0F0"/>
                </a:solidFill>
                <a:latin typeface="Courier New" panose="02070309020205020404" pitchFamily="49" charset="0"/>
                <a:cs typeface="Courier New" panose="02070309020205020404" pitchFamily="49" charset="0"/>
              </a:rPr>
              <a:t>integers ^ 2 </a:t>
            </a:r>
          </a:p>
          <a:p>
            <a:pPr lvl="1">
              <a:defRPr/>
            </a:pPr>
            <a:r>
              <a:rPr lang="en-GB" sz="2000" dirty="0">
                <a:solidFill>
                  <a:srgbClr val="000000"/>
                </a:solidFill>
              </a:rPr>
              <a:t>How do you think this operator will work on a list of numbers ?</a:t>
            </a:r>
          </a:p>
          <a:p>
            <a:pPr marL="342900" lvl="0" indent="-342900">
              <a:buFont typeface="+mj-lt"/>
              <a:buAutoNum type="arabicParenR"/>
              <a:defRPr/>
            </a:pPr>
            <a:endParaRPr lang="en-GB" sz="2000" dirty="0">
              <a:solidFill>
                <a:srgbClr val="000000"/>
              </a:solidFill>
            </a:endParaRPr>
          </a:p>
          <a:p>
            <a:pPr marL="342900" lvl="0" indent="-342900">
              <a:buFont typeface="+mj-lt"/>
              <a:buAutoNum type="arabicParenR"/>
              <a:defRPr/>
            </a:pPr>
            <a:r>
              <a:rPr lang="en-GB" sz="2000" dirty="0">
                <a:solidFill>
                  <a:srgbClr val="000000"/>
                </a:solidFill>
              </a:rPr>
              <a:t>Create an object called </a:t>
            </a:r>
            <a:r>
              <a:rPr lang="en-GB" sz="2000" b="1" dirty="0">
                <a:solidFill>
                  <a:srgbClr val="00B0F0"/>
                </a:solidFill>
                <a:latin typeface="Courier New" panose="02070309020205020404" pitchFamily="49" charset="0"/>
                <a:cs typeface="Courier New" panose="02070309020205020404" pitchFamily="49" charset="0"/>
              </a:rPr>
              <a:t>x </a:t>
            </a:r>
            <a:r>
              <a:rPr lang="en-GB" sz="2000" dirty="0">
                <a:solidFill>
                  <a:srgbClr val="000000"/>
                </a:solidFill>
              </a:rPr>
              <a:t>containing </a:t>
            </a:r>
            <a:r>
              <a:rPr lang="en-GB" sz="2000" b="1" dirty="0">
                <a:solidFill>
                  <a:srgbClr val="00B0F0"/>
                </a:solidFill>
                <a:latin typeface="Courier New" panose="02070309020205020404" pitchFamily="49" charset="0"/>
                <a:cs typeface="Courier New" panose="02070309020205020404" pitchFamily="49" charset="0"/>
              </a:rPr>
              <a:t>1000</a:t>
            </a:r>
            <a:r>
              <a:rPr lang="en-GB" sz="2000" dirty="0">
                <a:solidFill>
                  <a:srgbClr val="000000"/>
                </a:solidFill>
              </a:rPr>
              <a:t> numbers spaced uniformly between </a:t>
            </a:r>
            <a:r>
              <a:rPr lang="en-GB" sz="2000" b="1" dirty="0">
                <a:solidFill>
                  <a:srgbClr val="00B0F0"/>
                </a:solidFill>
                <a:latin typeface="Courier New" panose="02070309020205020404" pitchFamily="49" charset="0"/>
                <a:cs typeface="Courier New" panose="02070309020205020404" pitchFamily="49" charset="0"/>
              </a:rPr>
              <a:t>-6 and 6</a:t>
            </a:r>
            <a:r>
              <a:rPr lang="en-GB" sz="2000" dirty="0">
                <a:solidFill>
                  <a:srgbClr val="000000"/>
                </a:solidFill>
              </a:rPr>
              <a:t>. </a:t>
            </a:r>
          </a:p>
          <a:p>
            <a:pPr marL="342900" lvl="0" indent="-342900">
              <a:buFont typeface="+mj-lt"/>
              <a:buAutoNum type="arabicParenR"/>
              <a:defRPr/>
            </a:pPr>
            <a:endParaRPr lang="en-GB" sz="2000" dirty="0">
              <a:solidFill>
                <a:srgbClr val="000000"/>
              </a:solidFill>
            </a:endParaRPr>
          </a:p>
          <a:p>
            <a:pPr marL="800100" lvl="1" indent="-342900">
              <a:buFont typeface="Arial" panose="020B0604020202020204" pitchFamily="34" charset="0"/>
              <a:buChar char="•"/>
              <a:defRPr/>
            </a:pPr>
            <a:r>
              <a:rPr lang="en-GB" sz="2000" dirty="0">
                <a:solidFill>
                  <a:srgbClr val="000000"/>
                </a:solidFill>
              </a:rPr>
              <a:t>You can do this by adding the </a:t>
            </a:r>
            <a:r>
              <a:rPr lang="en-GB" sz="2000" b="1" dirty="0" err="1">
                <a:solidFill>
                  <a:srgbClr val="00B0F0"/>
                </a:solidFill>
                <a:latin typeface="Courier New" panose="02070309020205020404" pitchFamily="49" charset="0"/>
                <a:cs typeface="Courier New" panose="02070309020205020404" pitchFamily="49" charset="0"/>
              </a:rPr>
              <a:t>length.out</a:t>
            </a:r>
            <a:r>
              <a:rPr lang="en-GB" sz="2000" b="1" dirty="0">
                <a:solidFill>
                  <a:srgbClr val="00B0F0"/>
                </a:solidFill>
                <a:latin typeface="Courier New" panose="02070309020205020404" pitchFamily="49" charset="0"/>
                <a:cs typeface="Courier New" panose="02070309020205020404" pitchFamily="49" charset="0"/>
              </a:rPr>
              <a:t> </a:t>
            </a:r>
            <a:r>
              <a:rPr lang="en-GB" sz="2000" dirty="0">
                <a:solidFill>
                  <a:srgbClr val="000000"/>
                </a:solidFill>
              </a:rPr>
              <a:t>parameter :</a:t>
            </a:r>
          </a:p>
          <a:p>
            <a:pPr lvl="1">
              <a:defRPr/>
            </a:pPr>
            <a:r>
              <a:rPr lang="en-GB" sz="2000" b="1" dirty="0">
                <a:solidFill>
                  <a:srgbClr val="00B0F0"/>
                </a:solidFill>
                <a:latin typeface="Courier New" panose="02070309020205020404" pitchFamily="49" charset="0"/>
                <a:cs typeface="Courier New" panose="02070309020205020404" pitchFamily="49" charset="0"/>
              </a:rPr>
              <a:t>  </a:t>
            </a:r>
            <a:r>
              <a:rPr lang="en-GB" sz="2000" b="1" dirty="0" err="1">
                <a:solidFill>
                  <a:srgbClr val="00B0F0"/>
                </a:solidFill>
                <a:latin typeface="Courier New" panose="02070309020205020404" pitchFamily="49" charset="0"/>
                <a:cs typeface="Courier New" panose="02070309020205020404" pitchFamily="49" charset="0"/>
              </a:rPr>
              <a:t>seq</a:t>
            </a:r>
            <a:r>
              <a:rPr lang="en-GB" sz="2000" b="1" dirty="0">
                <a:solidFill>
                  <a:srgbClr val="00B0F0"/>
                </a:solidFill>
                <a:latin typeface="Courier New" panose="02070309020205020404" pitchFamily="49" charset="0"/>
                <a:cs typeface="Courier New" panose="02070309020205020404" pitchFamily="49" charset="0"/>
              </a:rPr>
              <a:t>(from=?,to=?,</a:t>
            </a:r>
            <a:r>
              <a:rPr lang="en-GB" sz="2000" b="1" dirty="0" err="1">
                <a:solidFill>
                  <a:srgbClr val="00B0F0"/>
                </a:solidFill>
                <a:latin typeface="Courier New" panose="02070309020205020404" pitchFamily="49" charset="0"/>
                <a:cs typeface="Courier New" panose="02070309020205020404" pitchFamily="49" charset="0"/>
              </a:rPr>
              <a:t>length.out</a:t>
            </a:r>
            <a:r>
              <a:rPr lang="en-GB" sz="2000" b="1" dirty="0">
                <a:solidFill>
                  <a:srgbClr val="00B0F0"/>
                </a:solidFill>
                <a:latin typeface="Courier New" panose="02070309020205020404" pitchFamily="49" charset="0"/>
                <a:cs typeface="Courier New" panose="02070309020205020404" pitchFamily="49" charset="0"/>
              </a:rPr>
              <a:t>= ?) </a:t>
            </a:r>
            <a:r>
              <a:rPr lang="en-GB" sz="2000" dirty="0">
                <a:solidFill>
                  <a:srgbClr val="000000"/>
                </a:solidFill>
              </a:rPr>
              <a:t>and setting it to </a:t>
            </a:r>
            <a:r>
              <a:rPr lang="en-GB" sz="2000" b="1" dirty="0">
                <a:solidFill>
                  <a:srgbClr val="00B0F0"/>
                </a:solidFill>
                <a:latin typeface="Courier New" panose="02070309020205020404" pitchFamily="49" charset="0"/>
                <a:cs typeface="Courier New" panose="02070309020205020404" pitchFamily="49" charset="0"/>
              </a:rPr>
              <a:t>1000</a:t>
            </a:r>
            <a:endParaRPr kumimoji="0" lang="en-GB"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3" name="Rectangle: Rounded Corners 2">
            <a:extLst>
              <a:ext uri="{FF2B5EF4-FFF2-40B4-BE49-F238E27FC236}">
                <a16:creationId xmlns:a16="http://schemas.microsoft.com/office/drawing/2014/main" id="{A0019E25-9F72-4974-BDAA-19B389CED218}"/>
              </a:ext>
            </a:extLst>
          </p:cNvPr>
          <p:cNvSpPr/>
          <p:nvPr/>
        </p:nvSpPr>
        <p:spPr>
          <a:xfrm>
            <a:off x="3149988" y="2188154"/>
            <a:ext cx="5566347" cy="464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tx2"/>
                </a:solidFill>
                <a:latin typeface="Courier New" panose="02070309020205020404" pitchFamily="49" charset="0"/>
                <a:cs typeface="Courier New" panose="02070309020205020404" pitchFamily="49" charset="0"/>
              </a:rPr>
              <a:t>Object_name</a:t>
            </a:r>
            <a:r>
              <a:rPr lang="en-GB" sz="2000" b="1" dirty="0">
                <a:solidFill>
                  <a:schemeClr val="tx2"/>
                </a:solidFill>
                <a:latin typeface="Courier New" panose="02070309020205020404" pitchFamily="49" charset="0"/>
                <a:cs typeface="Courier New" panose="02070309020205020404" pitchFamily="49" charset="0"/>
              </a:rPr>
              <a:t> &lt;- function(arguments)</a:t>
            </a:r>
          </a:p>
        </p:txBody>
      </p:sp>
    </p:spTree>
    <p:extLst>
      <p:ext uri="{BB962C8B-B14F-4D97-AF65-F5344CB8AC3E}">
        <p14:creationId xmlns:p14="http://schemas.microsoft.com/office/powerpoint/2010/main" val="127545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Other file types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1413576" y="2955778"/>
            <a:ext cx="11297831" cy="2246769"/>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More Delimited Files</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read_csv2() </a:t>
            </a: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 semicolon-separated files</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0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read_tsv</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 - read tab-separated files</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0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read_delim</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 - reads files with any delimiter</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0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read_delim</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('path/to/file.txt', '|’)</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0000"/>
                </a:solidFill>
                <a:effectLst/>
                <a:uLnTx/>
                <a:uFillTx/>
                <a:latin typeface="Century Gothic" panose="020B0502020202020204"/>
                <a:ea typeface="+mn-ea"/>
                <a:cs typeface="+mn-cs"/>
              </a:rPr>
              <a:t>These all accept the same additional arguments as </a:t>
            </a:r>
            <a:r>
              <a:rPr kumimoji="0" lang="en-GB" sz="2000" b="1" i="0" u="none" strike="noStrike" kern="1200" cap="none" spc="0" normalizeH="0" baseline="0" noProof="0" dirty="0" err="1">
                <a:ln>
                  <a:noFill/>
                </a:ln>
                <a:solidFill>
                  <a:srgbClr val="00B0F0"/>
                </a:solidFill>
                <a:effectLst/>
                <a:uLnTx/>
                <a:uFillTx/>
                <a:latin typeface="Courier New" panose="02070309020205020404" pitchFamily="49" charset="0"/>
                <a:ea typeface="+mn-ea"/>
                <a:cs typeface="Courier New" panose="02070309020205020404" pitchFamily="49" charset="0"/>
              </a:rPr>
              <a:t>read_csv</a:t>
            </a:r>
            <a:r>
              <a:rPr kumimoji="0" lang="en-GB" sz="2000" b="1" i="0" u="none" strike="noStrike" kern="1200" cap="none" spc="0" normalizeH="0" baseline="0" noProof="0" dirty="0">
                <a:ln>
                  <a:noFill/>
                </a:ln>
                <a:solidFill>
                  <a:srgbClr val="00B0F0"/>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574630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a:t>Exercises to try  </a:t>
            </a:r>
            <a:endParaRPr lang="en-US" dirty="0"/>
          </a:p>
        </p:txBody>
      </p:sp>
      <p:sp>
        <p:nvSpPr>
          <p:cNvPr id="9" name="Rectangle 8">
            <a:extLst>
              <a:ext uri="{FF2B5EF4-FFF2-40B4-BE49-F238E27FC236}">
                <a16:creationId xmlns:a16="http://schemas.microsoft.com/office/drawing/2014/main" id="{98E1078F-3A4D-4292-990B-BCAFDE64CCAB}"/>
              </a:ext>
            </a:extLst>
          </p:cNvPr>
          <p:cNvSpPr/>
          <p:nvPr/>
        </p:nvSpPr>
        <p:spPr>
          <a:xfrm>
            <a:off x="504059" y="2149019"/>
            <a:ext cx="11219855" cy="4401205"/>
          </a:xfrm>
          <a:prstGeom prst="rect">
            <a:avLst/>
          </a:prstGeom>
        </p:spPr>
        <p:txBody>
          <a:bodyPr wrap="square">
            <a:spAutoFit/>
          </a:bodyPr>
          <a:lstStyle/>
          <a:p>
            <a:pPr lvl="0">
              <a:defRPr/>
            </a:pPr>
            <a:endParaRPr lang="en-GB" sz="2000" i="1" dirty="0">
              <a:solidFill>
                <a:srgbClr val="000000"/>
              </a:solidFill>
            </a:endParaRPr>
          </a:p>
          <a:p>
            <a:pPr marL="457200" lvl="0" indent="-457200">
              <a:buFont typeface="+mj-lt"/>
              <a:buAutoNum type="arabicPeriod"/>
              <a:defRPr/>
            </a:pPr>
            <a:r>
              <a:rPr lang="en-GB" sz="2000" dirty="0">
                <a:solidFill>
                  <a:srgbClr val="000000"/>
                </a:solidFill>
              </a:rPr>
              <a:t>Read the </a:t>
            </a:r>
            <a:r>
              <a:rPr lang="en-GB" sz="2000" b="1" dirty="0">
                <a:solidFill>
                  <a:srgbClr val="00B0F0"/>
                </a:solidFill>
                <a:latin typeface="Courier New" panose="02070309020205020404" pitchFamily="49" charset="0"/>
                <a:cs typeface="Courier New" panose="02070309020205020404" pitchFamily="49" charset="0"/>
              </a:rPr>
              <a:t>people.csv </a:t>
            </a:r>
            <a:r>
              <a:rPr lang="en-GB" sz="2000" dirty="0">
                <a:solidFill>
                  <a:srgbClr val="000000"/>
                </a:solidFill>
              </a:rPr>
              <a:t>file from your data folder containing the Tidyverse datasets and assign it to an object called </a:t>
            </a:r>
            <a:r>
              <a:rPr lang="en-GB" sz="2000" b="1" dirty="0" err="1">
                <a:solidFill>
                  <a:srgbClr val="00B0F0"/>
                </a:solidFill>
                <a:latin typeface="Courier New" panose="02070309020205020404" pitchFamily="49" charset="0"/>
                <a:cs typeface="Courier New" panose="02070309020205020404" pitchFamily="49" charset="0"/>
              </a:rPr>
              <a:t>people_df</a:t>
            </a:r>
            <a:endParaRPr lang="en-GB" sz="2000" b="1" dirty="0">
              <a:solidFill>
                <a:srgbClr val="00B0F0"/>
              </a:solidFill>
              <a:latin typeface="Courier New" panose="02070309020205020404" pitchFamily="49" charset="0"/>
              <a:cs typeface="Courier New" panose="02070309020205020404" pitchFamily="49" charset="0"/>
            </a:endParaRPr>
          </a:p>
          <a:p>
            <a:pPr marL="457200" lvl="0" indent="-457200">
              <a:buFont typeface="+mj-lt"/>
              <a:buAutoNum type="arabicPeriod"/>
              <a:defRPr/>
            </a:pPr>
            <a:endParaRPr lang="en-GB" sz="2000" dirty="0">
              <a:solidFill>
                <a:srgbClr val="000000"/>
              </a:solidFill>
            </a:endParaRPr>
          </a:p>
          <a:p>
            <a:pPr marL="457200" lvl="0" indent="-457200">
              <a:buFont typeface="+mj-lt"/>
              <a:buAutoNum type="arabicPeriod"/>
              <a:defRPr/>
            </a:pPr>
            <a:r>
              <a:rPr lang="en-GB" sz="2000" dirty="0">
                <a:solidFill>
                  <a:srgbClr val="000000"/>
                </a:solidFill>
              </a:rPr>
              <a:t>How does level of </a:t>
            </a:r>
            <a:r>
              <a:rPr lang="en-GB" sz="2000" b="1" dirty="0">
                <a:solidFill>
                  <a:srgbClr val="00B0F0"/>
                </a:solidFill>
                <a:latin typeface="Courier New" panose="02070309020205020404" pitchFamily="49" charset="0"/>
                <a:cs typeface="Courier New" panose="02070309020205020404" pitchFamily="49" charset="0"/>
              </a:rPr>
              <a:t>education</a:t>
            </a:r>
            <a:r>
              <a:rPr lang="en-GB" sz="2000" dirty="0">
                <a:solidFill>
                  <a:srgbClr val="000000"/>
                </a:solidFill>
              </a:rPr>
              <a:t> affect </a:t>
            </a:r>
            <a:r>
              <a:rPr lang="en-GB" sz="2000" b="1" dirty="0">
                <a:solidFill>
                  <a:srgbClr val="00B0F0"/>
                </a:solidFill>
                <a:latin typeface="Courier New" panose="02070309020205020404" pitchFamily="49" charset="0"/>
                <a:cs typeface="Courier New" panose="02070309020205020404" pitchFamily="49" charset="0"/>
              </a:rPr>
              <a:t>earnings</a:t>
            </a:r>
            <a:r>
              <a:rPr lang="en-GB" sz="2000" dirty="0">
                <a:solidFill>
                  <a:srgbClr val="000000"/>
                </a:solidFill>
              </a:rPr>
              <a:t> ? Make a scatter plot to find out. </a:t>
            </a:r>
          </a:p>
          <a:p>
            <a:pPr marL="914400" lvl="1" indent="-457200">
              <a:buFont typeface="Arial" panose="020B0604020202020204" pitchFamily="34" charset="0"/>
              <a:buChar char="•"/>
              <a:defRPr/>
            </a:pPr>
            <a:r>
              <a:rPr lang="en-GB" sz="2000" dirty="0">
                <a:solidFill>
                  <a:srgbClr val="000000"/>
                </a:solidFill>
              </a:rPr>
              <a:t>You should set </a:t>
            </a:r>
            <a:r>
              <a:rPr lang="en-GB" sz="2000" b="1" dirty="0">
                <a:solidFill>
                  <a:srgbClr val="00B0F0"/>
                </a:solidFill>
                <a:latin typeface="Courier New" panose="02070309020205020404" pitchFamily="49" charset="0"/>
                <a:cs typeface="Courier New" panose="02070309020205020404" pitchFamily="49" charset="0"/>
              </a:rPr>
              <a:t>position = 'jitter’ </a:t>
            </a:r>
            <a:r>
              <a:rPr lang="en-GB" sz="2000" dirty="0">
                <a:solidFill>
                  <a:srgbClr val="000000"/>
                </a:solidFill>
              </a:rPr>
              <a:t>and avoid over-plotting by setting  transparency( </a:t>
            </a:r>
            <a:r>
              <a:rPr lang="en-GB" sz="2000" b="1" dirty="0">
                <a:solidFill>
                  <a:srgbClr val="00B0F0"/>
                </a:solidFill>
                <a:latin typeface="Courier New" panose="02070309020205020404" pitchFamily="49" charset="0"/>
                <a:cs typeface="Courier New" panose="02070309020205020404" pitchFamily="49" charset="0"/>
              </a:rPr>
              <a:t>alpha</a:t>
            </a:r>
            <a:r>
              <a:rPr lang="en-GB" sz="2000" dirty="0">
                <a:solidFill>
                  <a:srgbClr val="000000"/>
                </a:solidFill>
              </a:rPr>
              <a:t> )  to 0.5.</a:t>
            </a:r>
          </a:p>
          <a:p>
            <a:pPr marL="914400" lvl="1" indent="-457200">
              <a:buFont typeface="Arial" panose="020B0604020202020204" pitchFamily="34" charset="0"/>
              <a:buChar char="•"/>
              <a:defRPr/>
            </a:pPr>
            <a:endParaRPr lang="en-GB" sz="2000" dirty="0">
              <a:solidFill>
                <a:srgbClr val="000000"/>
              </a:solidFill>
            </a:endParaRPr>
          </a:p>
          <a:p>
            <a:pPr marL="914400" lvl="1" indent="-457200">
              <a:buFont typeface="Arial" panose="020B0604020202020204" pitchFamily="34" charset="0"/>
              <a:buChar char="•"/>
              <a:defRPr/>
            </a:pPr>
            <a:endParaRPr lang="en-GB" sz="2000" dirty="0">
              <a:solidFill>
                <a:srgbClr val="000000"/>
              </a:solidFill>
            </a:endParaRPr>
          </a:p>
          <a:p>
            <a:pPr marL="914400" lvl="1" indent="-457200">
              <a:buFont typeface="Arial" panose="020B0604020202020204" pitchFamily="34" charset="0"/>
              <a:buChar char="•"/>
              <a:defRPr/>
            </a:pPr>
            <a:endParaRPr lang="en-GB" sz="2000" dirty="0">
              <a:solidFill>
                <a:srgbClr val="000000"/>
              </a:solidFill>
            </a:endParaRPr>
          </a:p>
          <a:p>
            <a:pPr lvl="1">
              <a:defRPr/>
            </a:pPr>
            <a:endParaRPr lang="en-GB" sz="2000" dirty="0">
              <a:solidFill>
                <a:srgbClr val="000000"/>
              </a:solidFill>
            </a:endParaRPr>
          </a:p>
          <a:p>
            <a:pPr marL="457200" lvl="0" indent="-457200">
              <a:buFont typeface="+mj-lt"/>
              <a:buAutoNum type="arabicPeriod"/>
              <a:defRPr/>
            </a:pPr>
            <a:endParaRPr lang="en-GB" sz="2000" dirty="0">
              <a:solidFill>
                <a:srgbClr val="000000"/>
              </a:solidFill>
            </a:endParaRPr>
          </a:p>
          <a:p>
            <a:pPr lvl="0">
              <a:defRPr/>
            </a:pPr>
            <a:r>
              <a:rPr lang="en-GB" sz="2000" b="1" dirty="0">
                <a:solidFill>
                  <a:schemeClr val="bg1"/>
                </a:solidFill>
                <a:cs typeface="Courier New" panose="02070309020205020404" pitchFamily="49" charset="0"/>
              </a:rPr>
              <a:t>BONUS : </a:t>
            </a:r>
            <a:r>
              <a:rPr lang="en-GB" sz="2000" b="1" dirty="0">
                <a:solidFill>
                  <a:srgbClr val="00B0F0"/>
                </a:solidFill>
                <a:latin typeface="Courier New" panose="02070309020205020404" pitchFamily="49" charset="0"/>
                <a:cs typeface="Courier New" panose="02070309020205020404" pitchFamily="49" charset="0"/>
              </a:rPr>
              <a:t>Facet</a:t>
            </a:r>
            <a:r>
              <a:rPr lang="en-GB" sz="2000" dirty="0">
                <a:solidFill>
                  <a:srgbClr val="000000"/>
                </a:solidFill>
              </a:rPr>
              <a:t> the above plot by </a:t>
            </a:r>
            <a:r>
              <a:rPr lang="en-GB" sz="2000" b="1" dirty="0">
                <a:solidFill>
                  <a:srgbClr val="00B0F0"/>
                </a:solidFill>
                <a:latin typeface="Courier New" panose="02070309020205020404" pitchFamily="49" charset="0"/>
                <a:cs typeface="Courier New" panose="02070309020205020404" pitchFamily="49" charset="0"/>
              </a:rPr>
              <a:t>sex</a:t>
            </a:r>
            <a:r>
              <a:rPr lang="en-GB" sz="2000" dirty="0">
                <a:solidFill>
                  <a:srgbClr val="000000"/>
                </a:solidFill>
              </a:rPr>
              <a:t>, colouring the points by </a:t>
            </a:r>
            <a:r>
              <a:rPr lang="en-GB" sz="2000" b="1" dirty="0">
                <a:solidFill>
                  <a:srgbClr val="00B0F0"/>
                </a:solidFill>
                <a:latin typeface="Courier New" panose="02070309020205020404" pitchFamily="49" charset="0"/>
                <a:cs typeface="Courier New" panose="02070309020205020404" pitchFamily="49" charset="0"/>
              </a:rPr>
              <a:t>sex </a:t>
            </a:r>
            <a:r>
              <a:rPr lang="en-GB" sz="2000" dirty="0">
                <a:solidFill>
                  <a:srgbClr val="000000"/>
                </a:solidFill>
              </a:rPr>
              <a:t>too </a:t>
            </a:r>
            <a:r>
              <a:rPr lang="en-GB" sz="2000" b="1" dirty="0">
                <a:solidFill>
                  <a:srgbClr val="00B0F0"/>
                </a:solidFill>
                <a:latin typeface="Courier New" panose="02070309020205020404" pitchFamily="49" charset="0"/>
                <a:cs typeface="Courier New" panose="02070309020205020404" pitchFamily="49" charset="0"/>
              </a:rPr>
              <a:t>facet_wrap(~sex)</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3" name="Rectangle 2">
            <a:extLst>
              <a:ext uri="{FF2B5EF4-FFF2-40B4-BE49-F238E27FC236}">
                <a16:creationId xmlns:a16="http://schemas.microsoft.com/office/drawing/2014/main" id="{D7503DBB-8F0A-46A4-9B13-EC50C6AB2132}"/>
              </a:ext>
            </a:extLst>
          </p:cNvPr>
          <p:cNvSpPr/>
          <p:nvPr/>
        </p:nvSpPr>
        <p:spPr>
          <a:xfrm>
            <a:off x="5889172" y="437776"/>
            <a:ext cx="6096000" cy="1015663"/>
          </a:xfrm>
          <a:prstGeom prst="rect">
            <a:avLst/>
          </a:prstGeom>
        </p:spPr>
        <p:txBody>
          <a:bodyPr>
            <a:spAutoFit/>
          </a:bodyPr>
          <a:lstStyle/>
          <a:p>
            <a:pPr lvl="0">
              <a:defRPr/>
            </a:pPr>
            <a:r>
              <a:rPr lang="en-GB" sz="2000" b="1" i="1" dirty="0">
                <a:solidFill>
                  <a:schemeClr val="bg2"/>
                </a:solidFill>
              </a:rPr>
              <a:t>Remember to set your working directory first with Session &gt; Set Working Directory &gt; choose directory </a:t>
            </a:r>
          </a:p>
        </p:txBody>
      </p:sp>
      <p:sp>
        <p:nvSpPr>
          <p:cNvPr id="4" name="Rectangle: Rounded Corners 3">
            <a:extLst>
              <a:ext uri="{FF2B5EF4-FFF2-40B4-BE49-F238E27FC236}">
                <a16:creationId xmlns:a16="http://schemas.microsoft.com/office/drawing/2014/main" id="{C5C52C1F-ED77-44A4-9906-EBC5EE722058}"/>
              </a:ext>
            </a:extLst>
          </p:cNvPr>
          <p:cNvSpPr/>
          <p:nvPr/>
        </p:nvSpPr>
        <p:spPr>
          <a:xfrm>
            <a:off x="504058" y="4735285"/>
            <a:ext cx="11481113" cy="751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dirty="0">
              <a:solidFill>
                <a:schemeClr val="bg2"/>
              </a:solidFill>
              <a:latin typeface="Courier New" panose="02070309020205020404" pitchFamily="49" charset="0"/>
              <a:cs typeface="Courier New" panose="02070309020205020404" pitchFamily="49" charset="0"/>
            </a:endParaRPr>
          </a:p>
          <a:p>
            <a:pPr algn="ctr"/>
            <a:r>
              <a:rPr lang="en-GB" sz="2000" b="1" dirty="0" err="1">
                <a:solidFill>
                  <a:schemeClr val="bg2"/>
                </a:solidFill>
                <a:latin typeface="Courier New" panose="02070309020205020404" pitchFamily="49" charset="0"/>
                <a:cs typeface="Courier New" panose="02070309020205020404" pitchFamily="49" charset="0"/>
              </a:rPr>
              <a:t>ggplot</a:t>
            </a:r>
            <a:r>
              <a:rPr lang="en-GB" sz="2000" b="1" dirty="0">
                <a:solidFill>
                  <a:schemeClr val="bg2"/>
                </a:solidFill>
                <a:latin typeface="Courier New" panose="02070309020205020404" pitchFamily="49" charset="0"/>
                <a:cs typeface="Courier New" panose="02070309020205020404" pitchFamily="49" charset="0"/>
              </a:rPr>
              <a:t>(data=?)+</a:t>
            </a:r>
            <a:r>
              <a:rPr lang="en-GB" sz="2000" b="1" dirty="0" err="1">
                <a:solidFill>
                  <a:schemeClr val="bg2"/>
                </a:solidFill>
                <a:latin typeface="Courier New" panose="02070309020205020404" pitchFamily="49" charset="0"/>
                <a:cs typeface="Courier New" panose="02070309020205020404" pitchFamily="49" charset="0"/>
              </a:rPr>
              <a:t>geom_point</a:t>
            </a:r>
            <a:r>
              <a:rPr lang="en-GB" sz="2000" b="1" dirty="0">
                <a:solidFill>
                  <a:schemeClr val="bg2"/>
                </a:solidFill>
                <a:latin typeface="Courier New" panose="02070309020205020404" pitchFamily="49" charset="0"/>
                <a:cs typeface="Courier New" panose="02070309020205020404" pitchFamily="49" charset="0"/>
              </a:rPr>
              <a:t>(mapping=</a:t>
            </a:r>
            <a:r>
              <a:rPr lang="en-GB" sz="2000" b="1" dirty="0" err="1">
                <a:solidFill>
                  <a:schemeClr val="bg2"/>
                </a:solidFill>
                <a:latin typeface="Courier New" panose="02070309020205020404" pitchFamily="49" charset="0"/>
                <a:cs typeface="Courier New" panose="02070309020205020404" pitchFamily="49" charset="0"/>
              </a:rPr>
              <a:t>aes</a:t>
            </a:r>
            <a:r>
              <a:rPr lang="en-GB" sz="2000" b="1" dirty="0">
                <a:solidFill>
                  <a:schemeClr val="bg2"/>
                </a:solidFill>
                <a:latin typeface="Courier New" panose="02070309020205020404" pitchFamily="49" charset="0"/>
                <a:cs typeface="Courier New" panose="02070309020205020404" pitchFamily="49" charset="0"/>
              </a:rPr>
              <a:t>(x=?,y=?),position=?,alpha=?)</a:t>
            </a:r>
          </a:p>
          <a:p>
            <a:pPr algn="ctr"/>
            <a:r>
              <a:rPr lang="en-GB" sz="2000" b="1" dirty="0">
                <a:solidFill>
                  <a:schemeClr val="bg2"/>
                </a:solidFill>
                <a:latin typeface="Courier New" panose="02070309020205020404" pitchFamily="49" charset="0"/>
                <a:cs typeface="Courier New" panose="02070309020205020404" pitchFamily="49" charset="0"/>
              </a:rPr>
              <a:t> </a:t>
            </a:r>
            <a:endParaRPr lang="en-GB" b="1"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68790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1)</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5E1EBB99-9FE4-4741-B0E6-35E197F73359}"/>
              </a:ext>
            </a:extLst>
          </p:cNvPr>
          <p:cNvPicPr>
            <a:picLocks noChangeAspect="1"/>
          </p:cNvPicPr>
          <p:nvPr/>
        </p:nvPicPr>
        <p:blipFill>
          <a:blip r:embed="rId2"/>
          <a:stretch>
            <a:fillRect/>
          </a:stretch>
        </p:blipFill>
        <p:spPr>
          <a:xfrm>
            <a:off x="6096000" y="2572719"/>
            <a:ext cx="4702314" cy="3332054"/>
          </a:xfrm>
          <a:prstGeom prst="rect">
            <a:avLst/>
          </a:prstGeom>
        </p:spPr>
      </p:pic>
      <p:pic>
        <p:nvPicPr>
          <p:cNvPr id="5" name="Picture 4">
            <a:extLst>
              <a:ext uri="{FF2B5EF4-FFF2-40B4-BE49-F238E27FC236}">
                <a16:creationId xmlns:a16="http://schemas.microsoft.com/office/drawing/2014/main" id="{3C86418B-975B-4F48-A584-FFC6A1DE43F2}"/>
              </a:ext>
            </a:extLst>
          </p:cNvPr>
          <p:cNvPicPr>
            <a:picLocks noChangeAspect="1"/>
          </p:cNvPicPr>
          <p:nvPr/>
        </p:nvPicPr>
        <p:blipFill>
          <a:blip r:embed="rId3"/>
          <a:stretch>
            <a:fillRect/>
          </a:stretch>
        </p:blipFill>
        <p:spPr>
          <a:xfrm>
            <a:off x="810001" y="3781546"/>
            <a:ext cx="4457700" cy="457200"/>
          </a:xfrm>
          <a:prstGeom prst="rect">
            <a:avLst/>
          </a:prstGeom>
        </p:spPr>
      </p:pic>
    </p:spTree>
    <p:extLst>
      <p:ext uri="{BB962C8B-B14F-4D97-AF65-F5344CB8AC3E}">
        <p14:creationId xmlns:p14="http://schemas.microsoft.com/office/powerpoint/2010/main" val="31222006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2)</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5" name="Picture 4">
            <a:extLst>
              <a:ext uri="{FF2B5EF4-FFF2-40B4-BE49-F238E27FC236}">
                <a16:creationId xmlns:a16="http://schemas.microsoft.com/office/drawing/2014/main" id="{65C05D10-71D2-49FF-816D-75EDC12A69C7}"/>
              </a:ext>
            </a:extLst>
          </p:cNvPr>
          <p:cNvPicPr>
            <a:picLocks noChangeAspect="1"/>
          </p:cNvPicPr>
          <p:nvPr/>
        </p:nvPicPr>
        <p:blipFill>
          <a:blip r:embed="rId2"/>
          <a:stretch>
            <a:fillRect/>
          </a:stretch>
        </p:blipFill>
        <p:spPr>
          <a:xfrm>
            <a:off x="3006671" y="2955252"/>
            <a:ext cx="5955869" cy="3644051"/>
          </a:xfrm>
          <a:prstGeom prst="rect">
            <a:avLst/>
          </a:prstGeom>
        </p:spPr>
      </p:pic>
      <p:pic>
        <p:nvPicPr>
          <p:cNvPr id="3" name="Picture 2">
            <a:extLst>
              <a:ext uri="{FF2B5EF4-FFF2-40B4-BE49-F238E27FC236}">
                <a16:creationId xmlns:a16="http://schemas.microsoft.com/office/drawing/2014/main" id="{3D767F6C-B709-49AC-AAC6-664D6C0D0119}"/>
              </a:ext>
            </a:extLst>
          </p:cNvPr>
          <p:cNvPicPr>
            <a:picLocks noChangeAspect="1"/>
          </p:cNvPicPr>
          <p:nvPr/>
        </p:nvPicPr>
        <p:blipFill>
          <a:blip r:embed="rId3"/>
          <a:stretch>
            <a:fillRect/>
          </a:stretch>
        </p:blipFill>
        <p:spPr>
          <a:xfrm>
            <a:off x="2153549" y="2439899"/>
            <a:ext cx="7884901" cy="515353"/>
          </a:xfrm>
          <a:prstGeom prst="rect">
            <a:avLst/>
          </a:prstGeom>
        </p:spPr>
      </p:pic>
    </p:spTree>
    <p:extLst>
      <p:ext uri="{BB962C8B-B14F-4D97-AF65-F5344CB8AC3E}">
        <p14:creationId xmlns:p14="http://schemas.microsoft.com/office/powerpoint/2010/main" val="3510926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3)</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F4A4E62F-EE72-4E27-B6B1-A16DBAC64907}"/>
              </a:ext>
            </a:extLst>
          </p:cNvPr>
          <p:cNvPicPr>
            <a:picLocks noChangeAspect="1"/>
          </p:cNvPicPr>
          <p:nvPr/>
        </p:nvPicPr>
        <p:blipFill>
          <a:blip r:embed="rId2"/>
          <a:stretch>
            <a:fillRect/>
          </a:stretch>
        </p:blipFill>
        <p:spPr>
          <a:xfrm>
            <a:off x="2728927" y="2955252"/>
            <a:ext cx="6314575" cy="3796923"/>
          </a:xfrm>
          <a:prstGeom prst="rect">
            <a:avLst/>
          </a:prstGeom>
        </p:spPr>
      </p:pic>
      <p:pic>
        <p:nvPicPr>
          <p:cNvPr id="5" name="Picture 4">
            <a:extLst>
              <a:ext uri="{FF2B5EF4-FFF2-40B4-BE49-F238E27FC236}">
                <a16:creationId xmlns:a16="http://schemas.microsoft.com/office/drawing/2014/main" id="{D1161A55-6F1A-4CDB-BD1D-A6EB474DD146}"/>
              </a:ext>
            </a:extLst>
          </p:cNvPr>
          <p:cNvPicPr>
            <a:picLocks noChangeAspect="1"/>
          </p:cNvPicPr>
          <p:nvPr/>
        </p:nvPicPr>
        <p:blipFill>
          <a:blip r:embed="rId3"/>
          <a:stretch>
            <a:fillRect/>
          </a:stretch>
        </p:blipFill>
        <p:spPr>
          <a:xfrm>
            <a:off x="2161301" y="2390826"/>
            <a:ext cx="7869398" cy="564426"/>
          </a:xfrm>
          <a:prstGeom prst="rect">
            <a:avLst/>
          </a:prstGeom>
        </p:spPr>
      </p:pic>
    </p:spTree>
    <p:extLst>
      <p:ext uri="{BB962C8B-B14F-4D97-AF65-F5344CB8AC3E}">
        <p14:creationId xmlns:p14="http://schemas.microsoft.com/office/powerpoint/2010/main" val="2489661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More Data Visualisations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35611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1376769" y="2413337"/>
            <a:ext cx="11488331" cy="1015663"/>
          </a:xfrm>
          <a:prstGeom prst="rect">
            <a:avLst/>
          </a:prstGeom>
        </p:spPr>
        <p:txBody>
          <a:bodyPr wrap="square">
            <a:spAutoFit/>
          </a:bodyPr>
          <a:lstStyle/>
          <a:p>
            <a:pPr marL="342900" indent="-342900">
              <a:buFont typeface="Arial" panose="020B0604020202020204" pitchFamily="34" charset="0"/>
              <a:buChar char="•"/>
            </a:pPr>
            <a:r>
              <a:rPr lang="en-GB" sz="2000" dirty="0"/>
              <a:t>So far, we have only produced scatter plots and that's a bit boring</a:t>
            </a:r>
          </a:p>
          <a:p>
            <a:pPr marL="342900" indent="-342900">
              <a:buFont typeface="Arial" panose="020B0604020202020204" pitchFamily="34" charset="0"/>
              <a:buChar char="•"/>
            </a:pPr>
            <a:r>
              <a:rPr lang="en-GB" sz="2000" dirty="0"/>
              <a:t>By changing which </a:t>
            </a:r>
            <a:r>
              <a:rPr lang="en-GB" sz="2000" b="1" dirty="0">
                <a:solidFill>
                  <a:srgbClr val="00B0F0"/>
                </a:solidFill>
                <a:latin typeface="Courier New" panose="02070309020205020404" pitchFamily="49" charset="0"/>
                <a:cs typeface="Courier New" panose="02070309020205020404" pitchFamily="49" charset="0"/>
              </a:rPr>
              <a:t>geometry</a:t>
            </a:r>
            <a:r>
              <a:rPr lang="en-GB" sz="2000" dirty="0"/>
              <a:t> we use, we generate a line plot</a:t>
            </a:r>
          </a:p>
          <a:p>
            <a:pPr marL="342900" indent="-342900">
              <a:buFont typeface="Arial" panose="020B0604020202020204" pitchFamily="34" charset="0"/>
              <a:buChar char="•"/>
            </a:pPr>
            <a:r>
              <a:rPr lang="en-GB" sz="2000" dirty="0"/>
              <a:t>A dataset suited to this type of graph is the </a:t>
            </a:r>
            <a:r>
              <a:rPr lang="en-GB" sz="2000" b="1" dirty="0">
                <a:solidFill>
                  <a:srgbClr val="00B0F0"/>
                </a:solidFill>
                <a:latin typeface="Courier New" panose="02070309020205020404" pitchFamily="49" charset="0"/>
                <a:cs typeface="Courier New" panose="02070309020205020404" pitchFamily="49" charset="0"/>
              </a:rPr>
              <a:t>Orange</a:t>
            </a:r>
            <a:r>
              <a:rPr lang="en-GB" sz="2000" dirty="0"/>
              <a:t> dataset</a:t>
            </a:r>
          </a:p>
        </p:txBody>
      </p:sp>
      <p:pic>
        <p:nvPicPr>
          <p:cNvPr id="6" name="Picture 5">
            <a:extLst>
              <a:ext uri="{FF2B5EF4-FFF2-40B4-BE49-F238E27FC236}">
                <a16:creationId xmlns:a16="http://schemas.microsoft.com/office/drawing/2014/main" id="{A451A2C5-900A-4754-B8A2-3A0FD9EC9E97}"/>
              </a:ext>
            </a:extLst>
          </p:cNvPr>
          <p:cNvPicPr>
            <a:picLocks noChangeAspect="1"/>
          </p:cNvPicPr>
          <p:nvPr/>
        </p:nvPicPr>
        <p:blipFill>
          <a:blip r:embed="rId3"/>
          <a:stretch>
            <a:fillRect/>
          </a:stretch>
        </p:blipFill>
        <p:spPr>
          <a:xfrm>
            <a:off x="1976435" y="3593156"/>
            <a:ext cx="7789865" cy="2922809"/>
          </a:xfrm>
          <a:prstGeom prst="rect">
            <a:avLst/>
          </a:prstGeom>
        </p:spPr>
      </p:pic>
    </p:spTree>
    <p:extLst>
      <p:ext uri="{BB962C8B-B14F-4D97-AF65-F5344CB8AC3E}">
        <p14:creationId xmlns:p14="http://schemas.microsoft.com/office/powerpoint/2010/main" val="3125323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Parallelogram 16">
            <a:extLst>
              <a:ext uri="{FF2B5EF4-FFF2-40B4-BE49-F238E27FC236}">
                <a16:creationId xmlns:a16="http://schemas.microsoft.com/office/drawing/2014/main" id="{A725EFC4-A53E-4167-96FD-505E0EC1A284}"/>
              </a:ext>
            </a:extLst>
          </p:cNvPr>
          <p:cNvSpPr/>
          <p:nvPr/>
        </p:nvSpPr>
        <p:spPr>
          <a:xfrm>
            <a:off x="1496520" y="2599740"/>
            <a:ext cx="1097280" cy="182880"/>
          </a:xfrm>
          <a:prstGeom prst="parallelogram">
            <a:avLst>
              <a:gd name="adj" fmla="val 1"/>
            </a:avLst>
          </a:prstGeom>
          <a:solidFill>
            <a:srgbClr val="FDC873">
              <a:alpha val="5000"/>
            </a:srgbClr>
          </a:solidFill>
          <a:ln w="144000">
            <a:solidFill>
              <a:srgbClr val="FDC87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DC873"/>
              </a:solidFill>
            </a:endParaRPr>
          </a:p>
        </p:txBody>
      </p:sp>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809999" y="3768481"/>
            <a:ext cx="3554858" cy="1323439"/>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 line plot is produced by using the </a:t>
            </a:r>
            <a:r>
              <a:rPr lang="en-GB" sz="2000" b="1" dirty="0" err="1">
                <a:solidFill>
                  <a:srgbClr val="00B0F0"/>
                </a:solidFill>
                <a:latin typeface="Courier New" panose="02070309020205020404" pitchFamily="49" charset="0"/>
                <a:cs typeface="Courier New" panose="02070309020205020404" pitchFamily="49" charset="0"/>
              </a:rPr>
              <a:t>geom_line</a:t>
            </a:r>
            <a:r>
              <a:rPr lang="en-GB" sz="2000" b="1" dirty="0">
                <a:solidFill>
                  <a:srgbClr val="00B0F0"/>
                </a:solidFill>
                <a:latin typeface="Courier New" panose="02070309020205020404" pitchFamily="49" charset="0"/>
                <a:cs typeface="Courier New" panose="02070309020205020404" pitchFamily="49" charset="0"/>
              </a:rPr>
              <a:t>()</a:t>
            </a:r>
            <a:r>
              <a:rPr lang="en-GB" sz="2000" dirty="0"/>
              <a:t> geometry</a:t>
            </a:r>
          </a:p>
        </p:txBody>
      </p:sp>
      <p:pic>
        <p:nvPicPr>
          <p:cNvPr id="5" name="Picture 4">
            <a:extLst>
              <a:ext uri="{FF2B5EF4-FFF2-40B4-BE49-F238E27FC236}">
                <a16:creationId xmlns:a16="http://schemas.microsoft.com/office/drawing/2014/main" id="{E42B2F9D-3265-4EDE-894A-45095DE9AB2F}"/>
              </a:ext>
            </a:extLst>
          </p:cNvPr>
          <p:cNvPicPr>
            <a:picLocks noChangeAspect="1"/>
          </p:cNvPicPr>
          <p:nvPr/>
        </p:nvPicPr>
        <p:blipFill>
          <a:blip r:embed="rId3"/>
          <a:stretch>
            <a:fillRect/>
          </a:stretch>
        </p:blipFill>
        <p:spPr>
          <a:xfrm>
            <a:off x="1219198" y="2294031"/>
            <a:ext cx="9753600" cy="619125"/>
          </a:xfrm>
          <a:prstGeom prst="rect">
            <a:avLst/>
          </a:prstGeom>
        </p:spPr>
      </p:pic>
      <p:pic>
        <p:nvPicPr>
          <p:cNvPr id="6" name="Picture 5">
            <a:extLst>
              <a:ext uri="{FF2B5EF4-FFF2-40B4-BE49-F238E27FC236}">
                <a16:creationId xmlns:a16="http://schemas.microsoft.com/office/drawing/2014/main" id="{93D3FC51-4096-4162-B002-1DDAEA14D7FE}"/>
              </a:ext>
            </a:extLst>
          </p:cNvPr>
          <p:cNvPicPr>
            <a:picLocks noChangeAspect="1"/>
          </p:cNvPicPr>
          <p:nvPr/>
        </p:nvPicPr>
        <p:blipFill>
          <a:blip r:embed="rId4"/>
          <a:stretch>
            <a:fillRect/>
          </a:stretch>
        </p:blipFill>
        <p:spPr>
          <a:xfrm>
            <a:off x="4779974" y="3073082"/>
            <a:ext cx="7217983" cy="3705231"/>
          </a:xfrm>
          <a:prstGeom prst="rect">
            <a:avLst/>
          </a:prstGeom>
        </p:spPr>
      </p:pic>
    </p:spTree>
    <p:extLst>
      <p:ext uri="{BB962C8B-B14F-4D97-AF65-F5344CB8AC3E}">
        <p14:creationId xmlns:p14="http://schemas.microsoft.com/office/powerpoint/2010/main" val="1969077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Smooth 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645107" y="3222334"/>
            <a:ext cx="3971998" cy="2862322"/>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 similar geometry is </a:t>
            </a:r>
            <a:r>
              <a:rPr lang="en-GB" sz="2000" b="1" dirty="0" err="1">
                <a:solidFill>
                  <a:srgbClr val="00B0F0"/>
                </a:solidFill>
                <a:latin typeface="Courier New" panose="02070309020205020404" pitchFamily="49" charset="0"/>
                <a:cs typeface="Courier New" panose="02070309020205020404" pitchFamily="49" charset="0"/>
              </a:rPr>
              <a:t>geom_smooth</a:t>
            </a:r>
            <a:r>
              <a:rPr lang="en-GB" sz="2000" b="1" dirty="0">
                <a:solidFill>
                  <a:srgbClr val="00B0F0"/>
                </a:solidFill>
                <a:latin typeface="Courier New" panose="02070309020205020404" pitchFamily="49" charset="0"/>
                <a:cs typeface="Courier New" panose="02070309020205020404" pitchFamily="49" charset="0"/>
              </a:rPr>
              <a:t>()</a:t>
            </a:r>
            <a:r>
              <a:rPr lang="en-GB" sz="2000" dirty="0"/>
              <a:t>. This adds a smooth fitted line to a plot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This can be combined with </a:t>
            </a:r>
            <a:r>
              <a:rPr lang="en-GB" sz="2000" b="1" dirty="0" err="1">
                <a:solidFill>
                  <a:srgbClr val="00B0F0"/>
                </a:solidFill>
                <a:latin typeface="Courier New" panose="02070309020205020404" pitchFamily="49" charset="0"/>
                <a:cs typeface="Courier New" panose="02070309020205020404" pitchFamily="49" charset="0"/>
              </a:rPr>
              <a:t>geom_point</a:t>
            </a:r>
            <a:r>
              <a:rPr lang="en-GB" sz="2000" b="1" dirty="0">
                <a:solidFill>
                  <a:srgbClr val="00B0F0"/>
                </a:solidFill>
                <a:latin typeface="Courier New" panose="02070309020205020404" pitchFamily="49" charset="0"/>
                <a:cs typeface="Courier New" panose="02070309020205020404" pitchFamily="49" charset="0"/>
              </a:rPr>
              <a:t>()</a:t>
            </a:r>
            <a:r>
              <a:rPr lang="en-GB" sz="2000" dirty="0"/>
              <a:t>to create the following graph </a:t>
            </a:r>
            <a:r>
              <a:rPr lang="en-GB" sz="2000" dirty="0">
                <a:sym typeface="Wingdings" panose="05000000000000000000" pitchFamily="2" charset="2"/>
              </a:rPr>
              <a:t></a:t>
            </a:r>
            <a:endParaRPr lang="en-GB" sz="2000" dirty="0"/>
          </a:p>
        </p:txBody>
      </p:sp>
      <p:pic>
        <p:nvPicPr>
          <p:cNvPr id="9" name="Picture 8">
            <a:extLst>
              <a:ext uri="{FF2B5EF4-FFF2-40B4-BE49-F238E27FC236}">
                <a16:creationId xmlns:a16="http://schemas.microsoft.com/office/drawing/2014/main" id="{75AF72B7-B784-4BEF-AACD-E21D5B6EA602}"/>
              </a:ext>
            </a:extLst>
          </p:cNvPr>
          <p:cNvPicPr>
            <a:picLocks noChangeAspect="1"/>
          </p:cNvPicPr>
          <p:nvPr/>
        </p:nvPicPr>
        <p:blipFill>
          <a:blip r:embed="rId3"/>
          <a:stretch>
            <a:fillRect/>
          </a:stretch>
        </p:blipFill>
        <p:spPr>
          <a:xfrm>
            <a:off x="328610" y="2355559"/>
            <a:ext cx="11534775" cy="866775"/>
          </a:xfrm>
          <a:prstGeom prst="rect">
            <a:avLst/>
          </a:prstGeom>
        </p:spPr>
      </p:pic>
      <p:pic>
        <p:nvPicPr>
          <p:cNvPr id="16" name="Picture 15">
            <a:extLst>
              <a:ext uri="{FF2B5EF4-FFF2-40B4-BE49-F238E27FC236}">
                <a16:creationId xmlns:a16="http://schemas.microsoft.com/office/drawing/2014/main" id="{4D757EE4-2327-4BB9-B662-A7A45EB54A99}"/>
              </a:ext>
            </a:extLst>
          </p:cNvPr>
          <p:cNvPicPr>
            <a:picLocks noChangeAspect="1"/>
          </p:cNvPicPr>
          <p:nvPr/>
        </p:nvPicPr>
        <p:blipFill>
          <a:blip r:embed="rId4"/>
          <a:stretch>
            <a:fillRect/>
          </a:stretch>
        </p:blipFill>
        <p:spPr>
          <a:xfrm>
            <a:off x="5283332" y="3174635"/>
            <a:ext cx="6494976" cy="3450456"/>
          </a:xfrm>
          <a:prstGeom prst="rect">
            <a:avLst/>
          </a:prstGeom>
        </p:spPr>
      </p:pic>
    </p:spTree>
    <p:extLst>
      <p:ext uri="{BB962C8B-B14F-4D97-AF65-F5344CB8AC3E}">
        <p14:creationId xmlns:p14="http://schemas.microsoft.com/office/powerpoint/2010/main" val="2660440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Smooth Line Plot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489241" y="2067759"/>
            <a:ext cx="11265879" cy="707886"/>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Use can use the </a:t>
            </a:r>
            <a:r>
              <a:rPr lang="en-GB" sz="2000" b="1" dirty="0">
                <a:solidFill>
                  <a:srgbClr val="00B0F0"/>
                </a:solidFill>
                <a:latin typeface="Courier New" panose="02070309020205020404" pitchFamily="49" charset="0"/>
                <a:cs typeface="Courier New" panose="02070309020205020404" pitchFamily="49" charset="0"/>
              </a:rPr>
              <a:t>se</a:t>
            </a:r>
            <a:r>
              <a:rPr lang="en-GB" sz="2000" dirty="0"/>
              <a:t> argument  to control whether confidence intervals are shown</a:t>
            </a:r>
          </a:p>
        </p:txBody>
      </p:sp>
      <p:sp>
        <p:nvSpPr>
          <p:cNvPr id="5" name="Rectangle 4">
            <a:extLst>
              <a:ext uri="{FF2B5EF4-FFF2-40B4-BE49-F238E27FC236}">
                <a16:creationId xmlns:a16="http://schemas.microsoft.com/office/drawing/2014/main" id="{D887442B-E860-4954-B781-D646FEBA1693}"/>
              </a:ext>
            </a:extLst>
          </p:cNvPr>
          <p:cNvSpPr/>
          <p:nvPr/>
        </p:nvSpPr>
        <p:spPr>
          <a:xfrm>
            <a:off x="2702195" y="3296886"/>
            <a:ext cx="1425390" cy="369332"/>
          </a:xfrm>
          <a:prstGeom prst="rect">
            <a:avLst/>
          </a:prstGeom>
        </p:spPr>
        <p:txBody>
          <a:bodyPr wrap="none">
            <a:spAutoFit/>
          </a:bodyPr>
          <a:lstStyle/>
          <a:p>
            <a:r>
              <a:rPr lang="en-GB" b="1" dirty="0">
                <a:solidFill>
                  <a:srgbClr val="00B0F0"/>
                </a:solidFill>
                <a:latin typeface="Courier New" panose="02070309020205020404" pitchFamily="49" charset="0"/>
                <a:cs typeface="Courier New" panose="02070309020205020404" pitchFamily="49" charset="0"/>
              </a:rPr>
              <a:t>se = TRUE</a:t>
            </a:r>
            <a:endParaRPr lang="en-GB" dirty="0"/>
          </a:p>
        </p:txBody>
      </p:sp>
      <p:sp>
        <p:nvSpPr>
          <p:cNvPr id="12" name="Rectangle 11">
            <a:extLst>
              <a:ext uri="{FF2B5EF4-FFF2-40B4-BE49-F238E27FC236}">
                <a16:creationId xmlns:a16="http://schemas.microsoft.com/office/drawing/2014/main" id="{0EAFF1C1-ECB5-4710-900C-49B6B3BCC37E}"/>
              </a:ext>
            </a:extLst>
          </p:cNvPr>
          <p:cNvSpPr/>
          <p:nvPr/>
        </p:nvSpPr>
        <p:spPr>
          <a:xfrm>
            <a:off x="8064417" y="3361421"/>
            <a:ext cx="1563248" cy="369332"/>
          </a:xfrm>
          <a:prstGeom prst="rect">
            <a:avLst/>
          </a:prstGeom>
        </p:spPr>
        <p:txBody>
          <a:bodyPr wrap="none">
            <a:spAutoFit/>
          </a:bodyPr>
          <a:lstStyle/>
          <a:p>
            <a:r>
              <a:rPr lang="en-GB" b="1" dirty="0">
                <a:solidFill>
                  <a:srgbClr val="00B0F0"/>
                </a:solidFill>
                <a:latin typeface="Courier New" panose="02070309020205020404" pitchFamily="49" charset="0"/>
                <a:cs typeface="Courier New" panose="02070309020205020404" pitchFamily="49" charset="0"/>
              </a:rPr>
              <a:t>se = FALSE</a:t>
            </a:r>
            <a:endParaRPr lang="en-GB" dirty="0"/>
          </a:p>
        </p:txBody>
      </p:sp>
      <p:pic>
        <p:nvPicPr>
          <p:cNvPr id="7" name="Picture 6">
            <a:extLst>
              <a:ext uri="{FF2B5EF4-FFF2-40B4-BE49-F238E27FC236}">
                <a16:creationId xmlns:a16="http://schemas.microsoft.com/office/drawing/2014/main" id="{6436801C-B828-4BED-B1A3-943613EBF7D8}"/>
              </a:ext>
            </a:extLst>
          </p:cNvPr>
          <p:cNvPicPr>
            <a:picLocks noChangeAspect="1"/>
          </p:cNvPicPr>
          <p:nvPr/>
        </p:nvPicPr>
        <p:blipFill>
          <a:blip r:embed="rId3"/>
          <a:stretch>
            <a:fillRect/>
          </a:stretch>
        </p:blipFill>
        <p:spPr>
          <a:xfrm>
            <a:off x="6482467" y="3730753"/>
            <a:ext cx="5423958" cy="2881478"/>
          </a:xfrm>
          <a:prstGeom prst="rect">
            <a:avLst/>
          </a:prstGeom>
        </p:spPr>
      </p:pic>
      <p:pic>
        <p:nvPicPr>
          <p:cNvPr id="9" name="Picture 8">
            <a:extLst>
              <a:ext uri="{FF2B5EF4-FFF2-40B4-BE49-F238E27FC236}">
                <a16:creationId xmlns:a16="http://schemas.microsoft.com/office/drawing/2014/main" id="{FE0B385E-E7DC-46E1-93CA-CBC8F28DB77C}"/>
              </a:ext>
            </a:extLst>
          </p:cNvPr>
          <p:cNvPicPr>
            <a:picLocks noChangeAspect="1"/>
          </p:cNvPicPr>
          <p:nvPr/>
        </p:nvPicPr>
        <p:blipFill>
          <a:blip r:embed="rId4"/>
          <a:stretch>
            <a:fillRect/>
          </a:stretch>
        </p:blipFill>
        <p:spPr>
          <a:xfrm>
            <a:off x="1030184" y="3730753"/>
            <a:ext cx="5269920" cy="2799645"/>
          </a:xfrm>
          <a:prstGeom prst="rect">
            <a:avLst/>
          </a:prstGeom>
        </p:spPr>
      </p:pic>
    </p:spTree>
    <p:extLst>
      <p:ext uri="{BB962C8B-B14F-4D97-AF65-F5344CB8AC3E}">
        <p14:creationId xmlns:p14="http://schemas.microsoft.com/office/powerpoint/2010/main" val="373838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6" name="Picture 5">
            <a:extLst>
              <a:ext uri="{FF2B5EF4-FFF2-40B4-BE49-F238E27FC236}">
                <a16:creationId xmlns:a16="http://schemas.microsoft.com/office/drawing/2014/main" id="{B866A6DD-0C02-4864-B531-E0274FD34A50}"/>
              </a:ext>
            </a:extLst>
          </p:cNvPr>
          <p:cNvPicPr>
            <a:picLocks noChangeAspect="1"/>
          </p:cNvPicPr>
          <p:nvPr/>
        </p:nvPicPr>
        <p:blipFill>
          <a:blip r:embed="rId2"/>
          <a:stretch>
            <a:fillRect/>
          </a:stretch>
        </p:blipFill>
        <p:spPr>
          <a:xfrm>
            <a:off x="810001" y="3552157"/>
            <a:ext cx="4041321" cy="1050743"/>
          </a:xfrm>
          <a:prstGeom prst="rect">
            <a:avLst/>
          </a:prstGeom>
        </p:spPr>
      </p:pic>
      <p:pic>
        <p:nvPicPr>
          <p:cNvPr id="7" name="Picture 6">
            <a:extLst>
              <a:ext uri="{FF2B5EF4-FFF2-40B4-BE49-F238E27FC236}">
                <a16:creationId xmlns:a16="http://schemas.microsoft.com/office/drawing/2014/main" id="{BB172FDF-348A-43F7-9134-B29FDE0B1789}"/>
              </a:ext>
            </a:extLst>
          </p:cNvPr>
          <p:cNvPicPr>
            <a:picLocks noChangeAspect="1"/>
          </p:cNvPicPr>
          <p:nvPr/>
        </p:nvPicPr>
        <p:blipFill>
          <a:blip r:embed="rId3"/>
          <a:stretch>
            <a:fillRect/>
          </a:stretch>
        </p:blipFill>
        <p:spPr>
          <a:xfrm>
            <a:off x="4962830" y="2487888"/>
            <a:ext cx="6419169" cy="3179279"/>
          </a:xfrm>
          <a:prstGeom prst="rect">
            <a:avLst/>
          </a:prstGeom>
        </p:spPr>
      </p:pic>
    </p:spTree>
    <p:extLst>
      <p:ext uri="{BB962C8B-B14F-4D97-AF65-F5344CB8AC3E}">
        <p14:creationId xmlns:p14="http://schemas.microsoft.com/office/powerpoint/2010/main" val="13646790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68256"/>
            <a:ext cx="10571998" cy="970450"/>
          </a:xfrm>
        </p:spPr>
        <p:txBody>
          <a:bodyPr>
            <a:normAutofit/>
          </a:bodyPr>
          <a:lstStyle/>
          <a:p>
            <a:r>
              <a:rPr lang="en-US" dirty="0" err="1"/>
              <a:t>ChickWeight</a:t>
            </a:r>
            <a:endParaRPr lang="en-US" dirty="0"/>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273EB48F-1AAD-4D10-8670-46A3698901AA}"/>
              </a:ext>
            </a:extLst>
          </p:cNvPr>
          <p:cNvPicPr>
            <a:picLocks noChangeAspect="1"/>
          </p:cNvPicPr>
          <p:nvPr/>
        </p:nvPicPr>
        <p:blipFill>
          <a:blip r:embed="rId3"/>
          <a:stretch>
            <a:fillRect/>
          </a:stretch>
        </p:blipFill>
        <p:spPr>
          <a:xfrm>
            <a:off x="6233221" y="2696827"/>
            <a:ext cx="4547074" cy="3475373"/>
          </a:xfrm>
          <a:prstGeom prst="rect">
            <a:avLst/>
          </a:prstGeom>
        </p:spPr>
      </p:pic>
      <p:pic>
        <p:nvPicPr>
          <p:cNvPr id="4" name="Picture 3">
            <a:extLst>
              <a:ext uri="{FF2B5EF4-FFF2-40B4-BE49-F238E27FC236}">
                <a16:creationId xmlns:a16="http://schemas.microsoft.com/office/drawing/2014/main" id="{C1240EDA-A6AE-4291-9E5D-3F21F98BEAD6}"/>
              </a:ext>
            </a:extLst>
          </p:cNvPr>
          <p:cNvPicPr>
            <a:picLocks noChangeAspect="1"/>
          </p:cNvPicPr>
          <p:nvPr/>
        </p:nvPicPr>
        <p:blipFill>
          <a:blip r:embed="rId4"/>
          <a:stretch>
            <a:fillRect/>
          </a:stretch>
        </p:blipFill>
        <p:spPr>
          <a:xfrm>
            <a:off x="2101766" y="4256609"/>
            <a:ext cx="1437464" cy="355808"/>
          </a:xfrm>
          <a:prstGeom prst="rect">
            <a:avLst/>
          </a:prstGeom>
        </p:spPr>
      </p:pic>
    </p:spTree>
    <p:extLst>
      <p:ext uri="{BB962C8B-B14F-4D97-AF65-F5344CB8AC3E}">
        <p14:creationId xmlns:p14="http://schemas.microsoft.com/office/powerpoint/2010/main" val="2869104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504055" y="3250125"/>
            <a:ext cx="11183881" cy="3477875"/>
          </a:xfrm>
          <a:prstGeom prst="rect">
            <a:avLst/>
          </a:prstGeom>
        </p:spPr>
        <p:txBody>
          <a:bodyPr wrap="square">
            <a:spAutoFit/>
          </a:bodyPr>
          <a:lstStyle/>
          <a:p>
            <a:pPr marL="457200" lvl="0" indent="-457200">
              <a:buAutoNum type="arabicParenR"/>
              <a:defRPr/>
            </a:pPr>
            <a:r>
              <a:rPr lang="en-GB" sz="2000" dirty="0">
                <a:solidFill>
                  <a:srgbClr val="000000"/>
                </a:solidFill>
              </a:rPr>
              <a:t>Using the built in dataset </a:t>
            </a:r>
            <a:r>
              <a:rPr lang="en-GB" sz="2000" b="1" dirty="0" err="1">
                <a:solidFill>
                  <a:schemeClr val="accent1"/>
                </a:solidFill>
                <a:latin typeface="Courier New" panose="02070309020205020404" pitchFamily="49" charset="0"/>
                <a:cs typeface="Courier New" panose="02070309020205020404" pitchFamily="49" charset="0"/>
              </a:rPr>
              <a:t>ChickWeight</a:t>
            </a:r>
            <a:r>
              <a:rPr lang="en-GB" sz="2000" b="1" dirty="0">
                <a:solidFill>
                  <a:schemeClr val="accent1"/>
                </a:solidFill>
                <a:latin typeface="Courier New" panose="02070309020205020404" pitchFamily="49" charset="0"/>
                <a:cs typeface="Courier New" panose="02070309020205020404" pitchFamily="49" charset="0"/>
              </a:rPr>
              <a:t> </a:t>
            </a:r>
            <a:r>
              <a:rPr lang="en-GB" sz="2000" dirty="0">
                <a:solidFill>
                  <a:schemeClr val="bg1"/>
                </a:solidFill>
                <a:cs typeface="Courier New" panose="02070309020205020404" pitchFamily="49" charset="0"/>
              </a:rPr>
              <a:t>make a line plot of the </a:t>
            </a:r>
            <a:r>
              <a:rPr lang="en-GB" sz="2000" b="1" dirty="0">
                <a:solidFill>
                  <a:srgbClr val="00B0F0"/>
                </a:solidFill>
                <a:latin typeface="Courier New" panose="02070309020205020404" pitchFamily="49" charset="0"/>
                <a:cs typeface="Courier New" panose="02070309020205020404" pitchFamily="49" charset="0"/>
              </a:rPr>
              <a:t>weight</a:t>
            </a:r>
            <a:r>
              <a:rPr lang="en-GB" sz="2000" dirty="0">
                <a:solidFill>
                  <a:schemeClr val="bg1"/>
                </a:solidFill>
                <a:cs typeface="Courier New" panose="02070309020205020404" pitchFamily="49" charset="0"/>
              </a:rPr>
              <a:t> against </a:t>
            </a:r>
            <a:r>
              <a:rPr lang="en-GB" sz="2000" b="1" dirty="0">
                <a:solidFill>
                  <a:srgbClr val="00B0F0"/>
                </a:solidFill>
                <a:latin typeface="Courier New" panose="02070309020205020404" pitchFamily="49" charset="0"/>
                <a:cs typeface="Courier New" panose="02070309020205020404" pitchFamily="49" charset="0"/>
              </a:rPr>
              <a:t>Time</a:t>
            </a:r>
            <a:r>
              <a:rPr lang="en-GB" sz="2000" dirty="0">
                <a:solidFill>
                  <a:schemeClr val="bg1"/>
                </a:solidFill>
                <a:cs typeface="Courier New" panose="02070309020205020404" pitchFamily="49" charset="0"/>
              </a:rPr>
              <a:t>. Group by </a:t>
            </a:r>
            <a:r>
              <a:rPr lang="en-GB" sz="2000" b="1" dirty="0">
                <a:solidFill>
                  <a:srgbClr val="00B0F0"/>
                </a:solidFill>
                <a:latin typeface="Courier New" panose="02070309020205020404" pitchFamily="49" charset="0"/>
                <a:cs typeface="Courier New" panose="02070309020205020404" pitchFamily="49" charset="0"/>
              </a:rPr>
              <a:t>Chick</a:t>
            </a:r>
            <a:r>
              <a:rPr lang="en-GB" sz="2000" dirty="0">
                <a:solidFill>
                  <a:schemeClr val="bg1"/>
                </a:solidFill>
                <a:cs typeface="Courier New" panose="02070309020205020404" pitchFamily="49" charset="0"/>
              </a:rPr>
              <a:t> and </a:t>
            </a:r>
            <a:r>
              <a:rPr lang="en-GB" sz="2000" b="1" dirty="0">
                <a:solidFill>
                  <a:srgbClr val="00B0F0"/>
                </a:solidFill>
                <a:latin typeface="Courier New" panose="02070309020205020404" pitchFamily="49" charset="0"/>
                <a:cs typeface="Courier New" panose="02070309020205020404" pitchFamily="49" charset="0"/>
              </a:rPr>
              <a:t>colour</a:t>
            </a:r>
            <a:r>
              <a:rPr lang="en-GB" sz="2000" dirty="0">
                <a:solidFill>
                  <a:schemeClr val="bg1"/>
                </a:solidFill>
                <a:cs typeface="Courier New" panose="02070309020205020404" pitchFamily="49" charset="0"/>
              </a:rPr>
              <a:t> by </a:t>
            </a:r>
            <a:r>
              <a:rPr lang="en-GB" sz="2000" b="1" dirty="0">
                <a:solidFill>
                  <a:srgbClr val="00B0F0"/>
                </a:solidFill>
                <a:latin typeface="Courier New" panose="02070309020205020404" pitchFamily="49" charset="0"/>
                <a:cs typeface="Courier New" panose="02070309020205020404" pitchFamily="49" charset="0"/>
              </a:rPr>
              <a:t>Diet</a:t>
            </a:r>
            <a:r>
              <a:rPr lang="en-GB" sz="2000" dirty="0">
                <a:solidFill>
                  <a:schemeClr val="bg1"/>
                </a:solidFill>
                <a:cs typeface="Courier New" panose="02070309020205020404" pitchFamily="49" charset="0"/>
              </a:rPr>
              <a:t> by adding </a:t>
            </a:r>
            <a:r>
              <a:rPr lang="en-GB" sz="2000" b="1" dirty="0">
                <a:solidFill>
                  <a:srgbClr val="00B0F0"/>
                </a:solidFill>
                <a:latin typeface="Courier New" panose="02070309020205020404" pitchFamily="49" charset="0"/>
                <a:cs typeface="Courier New" panose="02070309020205020404" pitchFamily="49" charset="0"/>
              </a:rPr>
              <a:t>group = Chick</a:t>
            </a:r>
            <a:r>
              <a:rPr lang="en-GB" sz="2000" dirty="0">
                <a:solidFill>
                  <a:schemeClr val="bg1"/>
                </a:solidFill>
                <a:cs typeface="Courier New" panose="02070309020205020404" pitchFamily="49" charset="0"/>
              </a:rPr>
              <a:t> inside the </a:t>
            </a:r>
            <a:r>
              <a:rPr lang="en-GB" sz="2000" b="1" dirty="0" err="1">
                <a:solidFill>
                  <a:srgbClr val="00B0F0"/>
                </a:solidFill>
                <a:latin typeface="Courier New" panose="02070309020205020404" pitchFamily="49" charset="0"/>
                <a:cs typeface="Courier New" panose="02070309020205020404" pitchFamily="49" charset="0"/>
              </a:rPr>
              <a:t>aes</a:t>
            </a:r>
            <a:r>
              <a:rPr lang="en-GB" sz="2000" b="1" dirty="0">
                <a:solidFill>
                  <a:srgbClr val="00B0F0"/>
                </a:solidFill>
                <a:latin typeface="Courier New" panose="02070309020205020404" pitchFamily="49" charset="0"/>
                <a:cs typeface="Courier New" panose="02070309020205020404" pitchFamily="49" charset="0"/>
              </a:rPr>
              <a:t>() </a:t>
            </a:r>
            <a:r>
              <a:rPr lang="en-GB" sz="2000" dirty="0">
                <a:solidFill>
                  <a:schemeClr val="bg1"/>
                </a:solidFill>
                <a:cs typeface="Courier New" panose="02070309020205020404" pitchFamily="49" charset="0"/>
              </a:rPr>
              <a:t>function</a:t>
            </a:r>
          </a:p>
          <a:p>
            <a:pPr marL="457200" lvl="0" indent="-457200">
              <a:buAutoNum type="arabicParenR"/>
              <a:defRPr/>
            </a:pPr>
            <a:endParaRPr lang="en-GB" sz="2000" dirty="0">
              <a:solidFill>
                <a:schemeClr val="bg1"/>
              </a:solidFill>
              <a:cs typeface="Courier New" panose="02070309020205020404" pitchFamily="49" charset="0"/>
            </a:endParaRPr>
          </a:p>
          <a:p>
            <a:pPr marL="457200" lvl="0" indent="-457200">
              <a:buAutoNum type="arabicParenR"/>
              <a:defRPr/>
            </a:pPr>
            <a:endParaRPr lang="en-GB" sz="2000" dirty="0">
              <a:solidFill>
                <a:schemeClr val="bg1"/>
              </a:solidFill>
              <a:cs typeface="Courier New" panose="02070309020205020404" pitchFamily="49" charset="0"/>
            </a:endParaRPr>
          </a:p>
          <a:p>
            <a:pPr marL="457200" lvl="0" indent="-457200">
              <a:buAutoNum type="arabicParenR"/>
              <a:defRPr/>
            </a:pPr>
            <a:endParaRPr lang="en-GB" sz="2000" dirty="0">
              <a:solidFill>
                <a:schemeClr val="bg1"/>
              </a:solidFill>
              <a:cs typeface="Courier New" panose="02070309020205020404" pitchFamily="49" charset="0"/>
            </a:endParaRPr>
          </a:p>
          <a:p>
            <a:pPr marL="457200" lvl="0" indent="-457200">
              <a:buAutoNum type="arabicParenR"/>
              <a:defRPr/>
            </a:pPr>
            <a:endParaRPr lang="en-GB" sz="2000" dirty="0">
              <a:solidFill>
                <a:schemeClr val="bg1"/>
              </a:solidFill>
              <a:cs typeface="Courier New" panose="02070309020205020404" pitchFamily="49" charset="0"/>
            </a:endParaRPr>
          </a:p>
          <a:p>
            <a:pPr marL="457200" lvl="0" indent="-457200">
              <a:buAutoNum type="arabicParenR"/>
              <a:defRPr/>
            </a:pPr>
            <a:endParaRPr lang="en-GB" sz="2000" dirty="0">
              <a:solidFill>
                <a:schemeClr val="bg1"/>
              </a:solidFill>
              <a:cs typeface="Courier New" panose="02070309020205020404" pitchFamily="49" charset="0"/>
            </a:endParaRPr>
          </a:p>
          <a:p>
            <a:pPr marL="457200" lvl="0" indent="-457200">
              <a:buAutoNum type="arabicParenR"/>
              <a:defRPr/>
            </a:pPr>
            <a:r>
              <a:rPr lang="en-GB" sz="2000" dirty="0">
                <a:solidFill>
                  <a:schemeClr val="bg1"/>
                </a:solidFill>
                <a:cs typeface="Courier New" panose="02070309020205020404" pitchFamily="49" charset="0"/>
              </a:rPr>
              <a:t>Instead of using </a:t>
            </a:r>
            <a:r>
              <a:rPr lang="en-GB" sz="2000" b="1" dirty="0" err="1">
                <a:solidFill>
                  <a:srgbClr val="00B0F0"/>
                </a:solidFill>
                <a:latin typeface="Courier New" panose="02070309020205020404" pitchFamily="49" charset="0"/>
                <a:cs typeface="Courier New" panose="02070309020205020404" pitchFamily="49" charset="0"/>
              </a:rPr>
              <a:t>geom_line</a:t>
            </a:r>
            <a:r>
              <a:rPr lang="en-GB" sz="2000" dirty="0">
                <a:solidFill>
                  <a:schemeClr val="bg1"/>
                </a:solidFill>
                <a:cs typeface="Courier New" panose="02070309020205020404" pitchFamily="49" charset="0"/>
              </a:rPr>
              <a:t>, do the same plot using </a:t>
            </a:r>
            <a:r>
              <a:rPr lang="en-GB" sz="2000" b="1" dirty="0" err="1">
                <a:solidFill>
                  <a:srgbClr val="00B0F0"/>
                </a:solidFill>
                <a:latin typeface="Courier New" panose="02070309020205020404" pitchFamily="49" charset="0"/>
                <a:cs typeface="Courier New" panose="02070309020205020404" pitchFamily="49" charset="0"/>
              </a:rPr>
              <a:t>geom_smooth</a:t>
            </a:r>
            <a:r>
              <a:rPr lang="en-GB" sz="2000" dirty="0">
                <a:solidFill>
                  <a:schemeClr val="bg1"/>
                </a:solidFill>
                <a:cs typeface="Courier New" panose="02070309020205020404" pitchFamily="49" charset="0"/>
              </a:rPr>
              <a:t> without </a:t>
            </a:r>
            <a:r>
              <a:rPr lang="en-GB" sz="2000" b="1" dirty="0">
                <a:solidFill>
                  <a:srgbClr val="00B0F0"/>
                </a:solidFill>
                <a:latin typeface="Courier New" panose="02070309020205020404" pitchFamily="49" charset="0"/>
                <a:cs typeface="Courier New" panose="02070309020205020404" pitchFamily="49" charset="0"/>
              </a:rPr>
              <a:t>group = Chick</a:t>
            </a:r>
            <a:r>
              <a:rPr lang="en-GB" sz="2000" dirty="0">
                <a:solidFill>
                  <a:schemeClr val="bg1"/>
                </a:solidFill>
                <a:cs typeface="Courier New" panose="02070309020205020404" pitchFamily="49" charset="0"/>
              </a:rPr>
              <a:t> and hide the error regions by using  </a:t>
            </a:r>
            <a:r>
              <a:rPr lang="en-GB" sz="2000" b="1" dirty="0">
                <a:solidFill>
                  <a:srgbClr val="00B0F0"/>
                </a:solidFill>
                <a:latin typeface="Courier New" panose="02070309020205020404" pitchFamily="49" charset="0"/>
                <a:cs typeface="Courier New" panose="02070309020205020404" pitchFamily="49" charset="0"/>
              </a:rPr>
              <a:t>se = FALSE</a:t>
            </a:r>
          </a:p>
          <a:p>
            <a:pPr lvl="0">
              <a:defRPr/>
            </a:pPr>
            <a:r>
              <a:rPr lang="en-GB" sz="2000" i="1" dirty="0">
                <a:solidFill>
                  <a:schemeClr val="bg1"/>
                </a:solidFill>
                <a:cs typeface="Courier New" panose="02070309020205020404" pitchFamily="49" charset="0"/>
              </a:rPr>
              <a:t>                            There is no need to specify the group in this case - why?</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Rounded Corners 5">
            <a:extLst>
              <a:ext uri="{FF2B5EF4-FFF2-40B4-BE49-F238E27FC236}">
                <a16:creationId xmlns:a16="http://schemas.microsoft.com/office/drawing/2014/main" id="{348F8282-9F80-45EA-BC91-3B565222DC3C}"/>
              </a:ext>
            </a:extLst>
          </p:cNvPr>
          <p:cNvSpPr/>
          <p:nvPr/>
        </p:nvSpPr>
        <p:spPr>
          <a:xfrm>
            <a:off x="1099615" y="2324562"/>
            <a:ext cx="9992762" cy="692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bg2"/>
                </a:solidFill>
                <a:latin typeface="Courier New" panose="02070309020205020404" pitchFamily="49" charset="0"/>
                <a:cs typeface="Courier New" panose="02070309020205020404" pitchFamily="49" charset="0"/>
              </a:rPr>
              <a:t>ggplot</a:t>
            </a:r>
            <a:r>
              <a:rPr lang="en-GB" sz="2000" b="1" dirty="0">
                <a:solidFill>
                  <a:schemeClr val="bg2"/>
                </a:solidFill>
                <a:latin typeface="Courier New" panose="02070309020205020404" pitchFamily="49" charset="0"/>
                <a:cs typeface="Courier New" panose="02070309020205020404" pitchFamily="49" charset="0"/>
              </a:rPr>
              <a:t>(data=?)+</a:t>
            </a:r>
            <a:r>
              <a:rPr lang="en-GB" sz="2000" b="1" dirty="0" err="1">
                <a:solidFill>
                  <a:schemeClr val="bg2"/>
                </a:solidFill>
                <a:latin typeface="Courier New" panose="02070309020205020404" pitchFamily="49" charset="0"/>
                <a:cs typeface="Courier New" panose="02070309020205020404" pitchFamily="49" charset="0"/>
              </a:rPr>
              <a:t>geom_line</a:t>
            </a:r>
            <a:r>
              <a:rPr lang="en-GB" sz="2000" b="1" dirty="0">
                <a:solidFill>
                  <a:schemeClr val="bg2"/>
                </a:solidFill>
                <a:latin typeface="Courier New" panose="02070309020205020404" pitchFamily="49" charset="0"/>
                <a:cs typeface="Courier New" panose="02070309020205020404" pitchFamily="49" charset="0"/>
              </a:rPr>
              <a:t>(mapping=</a:t>
            </a:r>
            <a:r>
              <a:rPr lang="en-GB" sz="2000" b="1" dirty="0" err="1">
                <a:solidFill>
                  <a:schemeClr val="bg2"/>
                </a:solidFill>
                <a:latin typeface="Courier New" panose="02070309020205020404" pitchFamily="49" charset="0"/>
                <a:cs typeface="Courier New" panose="02070309020205020404" pitchFamily="49" charset="0"/>
              </a:rPr>
              <a:t>aes</a:t>
            </a:r>
            <a:r>
              <a:rPr lang="en-GB" sz="2000" b="1" dirty="0">
                <a:solidFill>
                  <a:schemeClr val="bg2"/>
                </a:solidFill>
                <a:latin typeface="Courier New" panose="02070309020205020404" pitchFamily="49" charset="0"/>
                <a:cs typeface="Courier New" panose="02070309020205020404" pitchFamily="49" charset="0"/>
              </a:rPr>
              <a:t>(x=?,y=?,colour=?,group=?)) </a:t>
            </a:r>
            <a:endParaRPr lang="en-GB" b="1" dirty="0">
              <a:solidFill>
                <a:schemeClr val="bg2"/>
              </a:solidFill>
              <a:latin typeface="Courier New" panose="02070309020205020404" pitchFamily="49" charset="0"/>
              <a:cs typeface="Courier New" panose="02070309020205020404" pitchFamily="49" charset="0"/>
            </a:endParaRPr>
          </a:p>
        </p:txBody>
      </p:sp>
      <p:sp>
        <p:nvSpPr>
          <p:cNvPr id="7" name="Rectangle: Rounded Corners 6">
            <a:extLst>
              <a:ext uri="{FF2B5EF4-FFF2-40B4-BE49-F238E27FC236}">
                <a16:creationId xmlns:a16="http://schemas.microsoft.com/office/drawing/2014/main" id="{547D8DC1-0E1F-4015-A565-3B22FBE5AE22}"/>
              </a:ext>
            </a:extLst>
          </p:cNvPr>
          <p:cNvSpPr/>
          <p:nvPr/>
        </p:nvSpPr>
        <p:spPr>
          <a:xfrm>
            <a:off x="1099615" y="4512462"/>
            <a:ext cx="9842861" cy="692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bg2"/>
                </a:solidFill>
                <a:latin typeface="Courier New" panose="02070309020205020404" pitchFamily="49" charset="0"/>
                <a:cs typeface="Courier New" panose="02070309020205020404" pitchFamily="49" charset="0"/>
              </a:rPr>
              <a:t>ggplot</a:t>
            </a:r>
            <a:r>
              <a:rPr lang="en-GB" sz="2000" b="1" dirty="0">
                <a:solidFill>
                  <a:schemeClr val="bg2"/>
                </a:solidFill>
                <a:latin typeface="Courier New" panose="02070309020205020404" pitchFamily="49" charset="0"/>
                <a:cs typeface="Courier New" panose="02070309020205020404" pitchFamily="49" charset="0"/>
              </a:rPr>
              <a:t>(data=?)+</a:t>
            </a:r>
            <a:r>
              <a:rPr lang="en-GB" sz="2000" b="1" dirty="0" err="1">
                <a:solidFill>
                  <a:schemeClr val="bg2"/>
                </a:solidFill>
                <a:latin typeface="Courier New" panose="02070309020205020404" pitchFamily="49" charset="0"/>
                <a:cs typeface="Courier New" panose="02070309020205020404" pitchFamily="49" charset="0"/>
              </a:rPr>
              <a:t>geom_smooth</a:t>
            </a:r>
            <a:r>
              <a:rPr lang="en-GB" sz="2000" b="1" dirty="0">
                <a:solidFill>
                  <a:schemeClr val="bg2"/>
                </a:solidFill>
                <a:latin typeface="Courier New" panose="02070309020205020404" pitchFamily="49" charset="0"/>
                <a:cs typeface="Courier New" panose="02070309020205020404" pitchFamily="49" charset="0"/>
              </a:rPr>
              <a:t>(mapping=</a:t>
            </a:r>
            <a:r>
              <a:rPr lang="en-GB" sz="2000" b="1" dirty="0" err="1">
                <a:solidFill>
                  <a:schemeClr val="bg2"/>
                </a:solidFill>
                <a:latin typeface="Courier New" panose="02070309020205020404" pitchFamily="49" charset="0"/>
                <a:cs typeface="Courier New" panose="02070309020205020404" pitchFamily="49" charset="0"/>
              </a:rPr>
              <a:t>aes</a:t>
            </a:r>
            <a:r>
              <a:rPr lang="en-GB" sz="2000" b="1" dirty="0">
                <a:solidFill>
                  <a:schemeClr val="bg2"/>
                </a:solidFill>
                <a:latin typeface="Courier New" panose="02070309020205020404" pitchFamily="49" charset="0"/>
                <a:cs typeface="Courier New" panose="02070309020205020404" pitchFamily="49" charset="0"/>
              </a:rPr>
              <a:t>(x=?,y=?,colour=?),se=?)</a:t>
            </a:r>
            <a:endParaRPr lang="en-GB" b="1"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0046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1)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3D949A26-0B29-4463-844D-51A5A6B3A724}"/>
              </a:ext>
            </a:extLst>
          </p:cNvPr>
          <p:cNvPicPr>
            <a:picLocks noChangeAspect="1"/>
          </p:cNvPicPr>
          <p:nvPr/>
        </p:nvPicPr>
        <p:blipFill>
          <a:blip r:embed="rId2"/>
          <a:stretch>
            <a:fillRect/>
          </a:stretch>
        </p:blipFill>
        <p:spPr>
          <a:xfrm>
            <a:off x="2701636" y="3114963"/>
            <a:ext cx="6788727" cy="3484880"/>
          </a:xfrm>
          <a:prstGeom prst="rect">
            <a:avLst/>
          </a:prstGeom>
        </p:spPr>
      </p:pic>
      <p:pic>
        <p:nvPicPr>
          <p:cNvPr id="4" name="Picture 3">
            <a:extLst>
              <a:ext uri="{FF2B5EF4-FFF2-40B4-BE49-F238E27FC236}">
                <a16:creationId xmlns:a16="http://schemas.microsoft.com/office/drawing/2014/main" id="{E9FC3F15-61FA-4A51-B5DD-C71D90EE3036}"/>
              </a:ext>
            </a:extLst>
          </p:cNvPr>
          <p:cNvPicPr>
            <a:picLocks noChangeAspect="1"/>
          </p:cNvPicPr>
          <p:nvPr/>
        </p:nvPicPr>
        <p:blipFill>
          <a:blip r:embed="rId3"/>
          <a:stretch>
            <a:fillRect/>
          </a:stretch>
        </p:blipFill>
        <p:spPr>
          <a:xfrm>
            <a:off x="1243011" y="2417328"/>
            <a:ext cx="9705975" cy="695325"/>
          </a:xfrm>
          <a:prstGeom prst="rect">
            <a:avLst/>
          </a:prstGeom>
        </p:spPr>
      </p:pic>
    </p:spTree>
    <p:extLst>
      <p:ext uri="{BB962C8B-B14F-4D97-AF65-F5344CB8AC3E}">
        <p14:creationId xmlns:p14="http://schemas.microsoft.com/office/powerpoint/2010/main" val="783043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2)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890C5A55-9BBF-47A0-A3E0-88E90ED62D18}"/>
              </a:ext>
            </a:extLst>
          </p:cNvPr>
          <p:cNvPicPr>
            <a:picLocks noChangeAspect="1"/>
          </p:cNvPicPr>
          <p:nvPr/>
        </p:nvPicPr>
        <p:blipFill>
          <a:blip r:embed="rId3"/>
          <a:stretch>
            <a:fillRect/>
          </a:stretch>
        </p:blipFill>
        <p:spPr>
          <a:xfrm>
            <a:off x="4679854" y="3028751"/>
            <a:ext cx="6220067" cy="3829249"/>
          </a:xfrm>
          <a:prstGeom prst="rect">
            <a:avLst/>
          </a:prstGeom>
        </p:spPr>
      </p:pic>
      <p:pic>
        <p:nvPicPr>
          <p:cNvPr id="5" name="Picture 4">
            <a:extLst>
              <a:ext uri="{FF2B5EF4-FFF2-40B4-BE49-F238E27FC236}">
                <a16:creationId xmlns:a16="http://schemas.microsoft.com/office/drawing/2014/main" id="{68B5F5E0-B217-446C-BD09-FD76D36E87B0}"/>
              </a:ext>
            </a:extLst>
          </p:cNvPr>
          <p:cNvPicPr>
            <a:picLocks noChangeAspect="1"/>
          </p:cNvPicPr>
          <p:nvPr/>
        </p:nvPicPr>
        <p:blipFill>
          <a:blip r:embed="rId4"/>
          <a:stretch>
            <a:fillRect/>
          </a:stretch>
        </p:blipFill>
        <p:spPr>
          <a:xfrm>
            <a:off x="3149538" y="2248871"/>
            <a:ext cx="8829675" cy="571500"/>
          </a:xfrm>
          <a:prstGeom prst="rect">
            <a:avLst/>
          </a:prstGeom>
        </p:spPr>
      </p:pic>
      <p:sp>
        <p:nvSpPr>
          <p:cNvPr id="3" name="Rectangle 2">
            <a:extLst>
              <a:ext uri="{FF2B5EF4-FFF2-40B4-BE49-F238E27FC236}">
                <a16:creationId xmlns:a16="http://schemas.microsoft.com/office/drawing/2014/main" id="{F714A4E4-8F4E-4C9B-BC56-87610F60DD95}"/>
              </a:ext>
            </a:extLst>
          </p:cNvPr>
          <p:cNvSpPr/>
          <p:nvPr/>
        </p:nvSpPr>
        <p:spPr>
          <a:xfrm>
            <a:off x="1082217" y="3661016"/>
            <a:ext cx="2933075" cy="1477328"/>
          </a:xfrm>
          <a:prstGeom prst="rect">
            <a:avLst/>
          </a:prstGeom>
        </p:spPr>
        <p:txBody>
          <a:bodyPr wrap="square">
            <a:spAutoFit/>
          </a:bodyPr>
          <a:lstStyle/>
          <a:p>
            <a:r>
              <a:rPr lang="en-GB" dirty="0"/>
              <a:t>We don’t need to specify grouping since </a:t>
            </a:r>
            <a:r>
              <a:rPr lang="en-GB" b="1" dirty="0" err="1">
                <a:solidFill>
                  <a:srgbClr val="00B0F0"/>
                </a:solidFill>
                <a:latin typeface="Courier New" panose="02070309020205020404" pitchFamily="49" charset="0"/>
                <a:cs typeface="Courier New" panose="02070309020205020404" pitchFamily="49" charset="0"/>
              </a:rPr>
              <a:t>geom_smooth</a:t>
            </a:r>
            <a:r>
              <a:rPr lang="en-GB" b="1" dirty="0">
                <a:solidFill>
                  <a:srgbClr val="00B0F0"/>
                </a:solidFill>
                <a:latin typeface="Courier New" panose="02070309020205020404" pitchFamily="49" charset="0"/>
                <a:cs typeface="Courier New" panose="02070309020205020404" pitchFamily="49" charset="0"/>
              </a:rPr>
              <a:t>() </a:t>
            </a:r>
            <a:r>
              <a:rPr lang="en-GB" dirty="0"/>
              <a:t>is designed to take all data and average it out </a:t>
            </a:r>
          </a:p>
        </p:txBody>
      </p:sp>
    </p:spTree>
    <p:extLst>
      <p:ext uri="{BB962C8B-B14F-4D97-AF65-F5344CB8AC3E}">
        <p14:creationId xmlns:p14="http://schemas.microsoft.com/office/powerpoint/2010/main" val="4217329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Group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5">
            <a:extLst>
              <a:ext uri="{FF2B5EF4-FFF2-40B4-BE49-F238E27FC236}">
                <a16:creationId xmlns:a16="http://schemas.microsoft.com/office/drawing/2014/main" id="{AA655EAE-520F-48B8-81D4-3EDB75172A23}"/>
              </a:ext>
            </a:extLst>
          </p:cNvPr>
          <p:cNvSpPr/>
          <p:nvPr/>
        </p:nvSpPr>
        <p:spPr>
          <a:xfrm>
            <a:off x="810001" y="3207420"/>
            <a:ext cx="4132289" cy="2308324"/>
          </a:xfrm>
          <a:prstGeom prst="rect">
            <a:avLst/>
          </a:prstGeom>
        </p:spPr>
        <p:txBody>
          <a:bodyPr wrap="square">
            <a:spAutoFit/>
          </a:bodyPr>
          <a:lstStyle/>
          <a:p>
            <a:pPr marL="285750" indent="-285750">
              <a:buFont typeface="Arial" panose="020B0604020202020204" pitchFamily="34" charset="0"/>
              <a:buChar char="•"/>
            </a:pPr>
            <a:r>
              <a:rPr lang="en-GB" dirty="0"/>
              <a:t>Here the data from all chicks on the same diet is collected into a single line </a:t>
            </a:r>
          </a:p>
          <a:p>
            <a:pPr marL="285750" indent="-285750">
              <a:buFont typeface="Arial" panose="020B0604020202020204" pitchFamily="34" charset="0"/>
              <a:buChar char="•"/>
            </a:pPr>
            <a:r>
              <a:rPr lang="en-GB" dirty="0"/>
              <a:t>at each unit of time where we measured weight, we get a vertical line, representing measurements for each of the diets </a:t>
            </a:r>
          </a:p>
        </p:txBody>
      </p:sp>
      <p:pic>
        <p:nvPicPr>
          <p:cNvPr id="7" name="Picture 6">
            <a:extLst>
              <a:ext uri="{FF2B5EF4-FFF2-40B4-BE49-F238E27FC236}">
                <a16:creationId xmlns:a16="http://schemas.microsoft.com/office/drawing/2014/main" id="{35FFE2F6-40CE-4688-B5E3-1E1C82B03FEA}"/>
              </a:ext>
            </a:extLst>
          </p:cNvPr>
          <p:cNvPicPr>
            <a:picLocks noChangeAspect="1"/>
          </p:cNvPicPr>
          <p:nvPr/>
        </p:nvPicPr>
        <p:blipFill>
          <a:blip r:embed="rId3"/>
          <a:stretch>
            <a:fillRect/>
          </a:stretch>
        </p:blipFill>
        <p:spPr>
          <a:xfrm>
            <a:off x="5119234" y="2743200"/>
            <a:ext cx="6667500" cy="4114800"/>
          </a:xfrm>
          <a:prstGeom prst="rect">
            <a:avLst/>
          </a:prstGeom>
        </p:spPr>
      </p:pic>
      <p:pic>
        <p:nvPicPr>
          <p:cNvPr id="8" name="Picture 7">
            <a:extLst>
              <a:ext uri="{FF2B5EF4-FFF2-40B4-BE49-F238E27FC236}">
                <a16:creationId xmlns:a16="http://schemas.microsoft.com/office/drawing/2014/main" id="{E5D4404A-5F10-4B95-A8DB-6F09B7B700CB}"/>
              </a:ext>
            </a:extLst>
          </p:cNvPr>
          <p:cNvPicPr>
            <a:picLocks noChangeAspect="1"/>
          </p:cNvPicPr>
          <p:nvPr/>
        </p:nvPicPr>
        <p:blipFill>
          <a:blip r:embed="rId4"/>
          <a:stretch>
            <a:fillRect/>
          </a:stretch>
        </p:blipFill>
        <p:spPr>
          <a:xfrm>
            <a:off x="5372888" y="2246996"/>
            <a:ext cx="6160191" cy="496204"/>
          </a:xfrm>
          <a:prstGeom prst="rect">
            <a:avLst/>
          </a:prstGeom>
        </p:spPr>
      </p:pic>
    </p:spTree>
    <p:extLst>
      <p:ext uri="{BB962C8B-B14F-4D97-AF65-F5344CB8AC3E}">
        <p14:creationId xmlns:p14="http://schemas.microsoft.com/office/powerpoint/2010/main" val="3093938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Global Aesthetics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8" name="Rectangle 7">
            <a:extLst>
              <a:ext uri="{FF2B5EF4-FFF2-40B4-BE49-F238E27FC236}">
                <a16:creationId xmlns:a16="http://schemas.microsoft.com/office/drawing/2014/main" id="{9D91DF48-ED6E-44EC-8F85-82B94B248B24}"/>
              </a:ext>
            </a:extLst>
          </p:cNvPr>
          <p:cNvSpPr/>
          <p:nvPr/>
        </p:nvSpPr>
        <p:spPr>
          <a:xfrm>
            <a:off x="295810" y="1950449"/>
            <a:ext cx="3868331" cy="4278094"/>
          </a:xfrm>
          <a:prstGeom prst="rect">
            <a:avLst/>
          </a:prstGeom>
        </p:spPr>
        <p:txBody>
          <a:bodyPr wrap="square">
            <a:spAutoFit/>
          </a:bodyPr>
          <a:lstStyle/>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dirty="0"/>
              <a:t>If we use 2 </a:t>
            </a:r>
            <a:r>
              <a:rPr lang="en-GB" b="1" dirty="0" err="1">
                <a:solidFill>
                  <a:srgbClr val="00B0F0"/>
                </a:solidFill>
                <a:latin typeface="Courier New" panose="02070309020205020404" pitchFamily="49" charset="0"/>
                <a:cs typeface="Courier New" panose="02070309020205020404" pitchFamily="49" charset="0"/>
              </a:rPr>
              <a:t>geom</a:t>
            </a:r>
            <a:r>
              <a:rPr lang="en-GB" dirty="0"/>
              <a:t> layers, mapping our aesthetics every time is long winded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We can instead map our aesthetics in the </a:t>
            </a:r>
            <a:r>
              <a:rPr lang="en-GB" b="1" dirty="0" err="1">
                <a:solidFill>
                  <a:srgbClr val="00B0F0"/>
                </a:solidFill>
                <a:latin typeface="Courier New" panose="02070309020205020404" pitchFamily="49" charset="0"/>
                <a:cs typeface="Courier New" panose="02070309020205020404" pitchFamily="49" charset="0"/>
              </a:rPr>
              <a:t>ggplot</a:t>
            </a:r>
            <a:r>
              <a:rPr lang="en-GB" b="1" dirty="0">
                <a:solidFill>
                  <a:srgbClr val="00B0F0"/>
                </a:solidFill>
                <a:latin typeface="Courier New" panose="02070309020205020404" pitchFamily="49" charset="0"/>
                <a:cs typeface="Courier New" panose="02070309020205020404" pitchFamily="49" charset="0"/>
              </a:rPr>
              <a:t>()</a:t>
            </a:r>
            <a:r>
              <a:rPr lang="en-GB" dirty="0">
                <a:solidFill>
                  <a:schemeClr val="bg1"/>
                </a:solidFill>
                <a:cs typeface="Courier New" panose="02070309020205020404" pitchFamily="49" charset="0"/>
              </a:rPr>
              <a:t> layer in </a:t>
            </a:r>
            <a:r>
              <a:rPr lang="en-GB" b="1" dirty="0" err="1">
                <a:solidFill>
                  <a:srgbClr val="00B0F0"/>
                </a:solidFill>
                <a:latin typeface="Courier New" panose="02070309020205020404" pitchFamily="49" charset="0"/>
                <a:cs typeface="Courier New" panose="02070309020205020404" pitchFamily="49" charset="0"/>
              </a:rPr>
              <a:t>aes</a:t>
            </a:r>
            <a:r>
              <a:rPr lang="en-GB" b="1" dirty="0">
                <a:solidFill>
                  <a:srgbClr val="00B0F0"/>
                </a:solidFill>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These will be treated as </a:t>
            </a:r>
            <a:r>
              <a:rPr lang="en-GB" b="1" dirty="0">
                <a:solidFill>
                  <a:srgbClr val="00B0F0"/>
                </a:solidFill>
                <a:latin typeface="Courier New" panose="02070309020205020404" pitchFamily="49" charset="0"/>
                <a:cs typeface="Courier New" panose="02070309020205020404" pitchFamily="49" charset="0"/>
              </a:rPr>
              <a:t>global mappings</a:t>
            </a:r>
            <a:r>
              <a:rPr lang="en-GB" dirty="0"/>
              <a:t> instead of </a:t>
            </a:r>
            <a:r>
              <a:rPr lang="en-GB" b="1" dirty="0">
                <a:solidFill>
                  <a:srgbClr val="00B0F0"/>
                </a:solidFill>
                <a:latin typeface="Courier New" panose="02070309020205020404" pitchFamily="49" charset="0"/>
                <a:cs typeface="Courier New" panose="02070309020205020404" pitchFamily="49" charset="0"/>
              </a:rPr>
              <a:t>local mappings </a:t>
            </a:r>
            <a:r>
              <a:rPr lang="en-GB" dirty="0"/>
              <a:t>now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Note you can overwrite these in the local </a:t>
            </a:r>
            <a:r>
              <a:rPr lang="en-GB" b="1" dirty="0" err="1">
                <a:solidFill>
                  <a:srgbClr val="00B0F0"/>
                </a:solidFill>
                <a:latin typeface="Courier New" panose="02070309020205020404" pitchFamily="49" charset="0"/>
                <a:cs typeface="Courier New" panose="02070309020205020404" pitchFamily="49" charset="0"/>
              </a:rPr>
              <a:t>geom</a:t>
            </a:r>
            <a:r>
              <a:rPr lang="en-GB" dirty="0"/>
              <a:t> layers still</a:t>
            </a:r>
          </a:p>
        </p:txBody>
      </p:sp>
      <p:pic>
        <p:nvPicPr>
          <p:cNvPr id="4" name="Picture 3">
            <a:extLst>
              <a:ext uri="{FF2B5EF4-FFF2-40B4-BE49-F238E27FC236}">
                <a16:creationId xmlns:a16="http://schemas.microsoft.com/office/drawing/2014/main" id="{E81E774A-9200-4218-8C99-007E5044CDE4}"/>
              </a:ext>
            </a:extLst>
          </p:cNvPr>
          <p:cNvPicPr>
            <a:picLocks noChangeAspect="1"/>
          </p:cNvPicPr>
          <p:nvPr/>
        </p:nvPicPr>
        <p:blipFill>
          <a:blip r:embed="rId3"/>
          <a:stretch>
            <a:fillRect/>
          </a:stretch>
        </p:blipFill>
        <p:spPr>
          <a:xfrm>
            <a:off x="4164141" y="2349357"/>
            <a:ext cx="7740196" cy="613826"/>
          </a:xfrm>
          <a:prstGeom prst="rect">
            <a:avLst/>
          </a:prstGeom>
        </p:spPr>
      </p:pic>
      <p:pic>
        <p:nvPicPr>
          <p:cNvPr id="5" name="Picture 4">
            <a:extLst>
              <a:ext uri="{FF2B5EF4-FFF2-40B4-BE49-F238E27FC236}">
                <a16:creationId xmlns:a16="http://schemas.microsoft.com/office/drawing/2014/main" id="{9DDBB833-5E6C-4C81-A769-8C050F2B99F1}"/>
              </a:ext>
            </a:extLst>
          </p:cNvPr>
          <p:cNvPicPr>
            <a:picLocks noChangeAspect="1"/>
          </p:cNvPicPr>
          <p:nvPr/>
        </p:nvPicPr>
        <p:blipFill>
          <a:blip r:embed="rId4"/>
          <a:stretch>
            <a:fillRect/>
          </a:stretch>
        </p:blipFill>
        <p:spPr>
          <a:xfrm>
            <a:off x="4661941" y="3139910"/>
            <a:ext cx="6330846" cy="324983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B8AB562-943C-47E4-AD37-16EFF1197FF5}"/>
                  </a:ext>
                </a:extLst>
              </p14:cNvPr>
              <p14:cNvContentPartPr/>
              <p14:nvPr/>
            </p14:nvContentPartPr>
            <p14:xfrm>
              <a:off x="6282705" y="2456772"/>
              <a:ext cx="5240160" cy="31320"/>
            </p14:xfrm>
          </p:contentPart>
        </mc:Choice>
        <mc:Fallback xmlns="">
          <p:pic>
            <p:nvPicPr>
              <p:cNvPr id="6" name="Ink 5">
                <a:extLst>
                  <a:ext uri="{FF2B5EF4-FFF2-40B4-BE49-F238E27FC236}">
                    <a16:creationId xmlns:a16="http://schemas.microsoft.com/office/drawing/2014/main" id="{EB8AB562-943C-47E4-AD37-16EFF1197FF5}"/>
                  </a:ext>
                </a:extLst>
              </p:cNvPr>
              <p:cNvPicPr/>
              <p:nvPr/>
            </p:nvPicPr>
            <p:blipFill>
              <a:blip r:embed="rId6"/>
              <a:stretch>
                <a:fillRect/>
              </a:stretch>
            </p:blipFill>
            <p:spPr>
              <a:xfrm>
                <a:off x="6228705" y="2348772"/>
                <a:ext cx="5347800" cy="246960"/>
              </a:xfrm>
              <a:prstGeom prst="rect">
                <a:avLst/>
              </a:prstGeom>
            </p:spPr>
          </p:pic>
        </mc:Fallback>
      </mc:AlternateContent>
    </p:spTree>
    <p:extLst>
      <p:ext uri="{BB962C8B-B14F-4D97-AF65-F5344CB8AC3E}">
        <p14:creationId xmlns:p14="http://schemas.microsoft.com/office/powerpoint/2010/main" val="471436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C968-4CA2-40A0-8181-9A5DED9D6290}"/>
              </a:ext>
            </a:extLst>
          </p:cNvPr>
          <p:cNvSpPr>
            <a:spLocks noGrp="1"/>
          </p:cNvSpPr>
          <p:nvPr>
            <p:ph type="ctrTitle"/>
          </p:nvPr>
        </p:nvSpPr>
        <p:spPr/>
        <p:txBody>
          <a:bodyPr/>
          <a:lstStyle/>
          <a:p>
            <a:r>
              <a:rPr lang="en-GB" sz="9600" dirty="0"/>
              <a:t>Bonus Questions</a:t>
            </a:r>
            <a:endParaRPr lang="en-GB" dirty="0"/>
          </a:p>
        </p:txBody>
      </p:sp>
      <p:sp>
        <p:nvSpPr>
          <p:cNvPr id="3" name="Subtitle 2">
            <a:extLst>
              <a:ext uri="{FF2B5EF4-FFF2-40B4-BE49-F238E27FC236}">
                <a16:creationId xmlns:a16="http://schemas.microsoft.com/office/drawing/2014/main" id="{D3B5A14F-5C33-4D97-A6A9-69F67AE355D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10859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Labelling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9995592-34B5-4C34-9AAB-34A74862BF8F}"/>
              </a:ext>
            </a:extLst>
          </p:cNvPr>
          <p:cNvSpPr/>
          <p:nvPr/>
        </p:nvSpPr>
        <p:spPr>
          <a:xfrm>
            <a:off x="1250195" y="2643840"/>
            <a:ext cx="9102671" cy="1754326"/>
          </a:xfrm>
          <a:prstGeom prst="rect">
            <a:avLst/>
          </a:prstGeom>
        </p:spPr>
        <p:txBody>
          <a:bodyPr wrap="square">
            <a:spAutoFit/>
          </a:bodyPr>
          <a:lstStyle/>
          <a:p>
            <a:r>
              <a:rPr lang="en-GB" dirty="0"/>
              <a:t>We can change our </a:t>
            </a:r>
            <a:r>
              <a:rPr lang="en-GB" b="1" dirty="0">
                <a:solidFill>
                  <a:srgbClr val="00B0F0"/>
                </a:solidFill>
                <a:latin typeface="Courier New" panose="02070309020205020404" pitchFamily="49" charset="0"/>
                <a:cs typeface="Courier New" panose="02070309020205020404" pitchFamily="49" charset="0"/>
              </a:rPr>
              <a:t>x </a:t>
            </a:r>
            <a:r>
              <a:rPr lang="en-GB" dirty="0"/>
              <a:t>and </a:t>
            </a:r>
            <a:r>
              <a:rPr lang="en-GB" b="1" dirty="0">
                <a:solidFill>
                  <a:srgbClr val="00B0F0"/>
                </a:solidFill>
                <a:latin typeface="Courier New" panose="02070309020205020404" pitchFamily="49" charset="0"/>
                <a:cs typeface="Courier New" panose="02070309020205020404" pitchFamily="49" charset="0"/>
              </a:rPr>
              <a:t>y </a:t>
            </a:r>
            <a:r>
              <a:rPr lang="en-GB" dirty="0"/>
              <a:t>axis </a:t>
            </a:r>
            <a:r>
              <a:rPr lang="en-GB" b="1" dirty="0">
                <a:solidFill>
                  <a:srgbClr val="00B0F0"/>
                </a:solidFill>
                <a:latin typeface="Courier New" panose="02070309020205020404" pitchFamily="49" charset="0"/>
                <a:cs typeface="Courier New" panose="02070309020205020404" pitchFamily="49" charset="0"/>
              </a:rPr>
              <a:t>names</a:t>
            </a:r>
            <a:r>
              <a:rPr lang="en-GB" dirty="0"/>
              <a:t> in </a:t>
            </a:r>
            <a:r>
              <a:rPr lang="en-GB" b="1" dirty="0" err="1">
                <a:solidFill>
                  <a:srgbClr val="00B0F0"/>
                </a:solidFill>
                <a:latin typeface="Courier New" panose="02070309020205020404" pitchFamily="49" charset="0"/>
                <a:cs typeface="Courier New" panose="02070309020205020404" pitchFamily="49" charset="0"/>
              </a:rPr>
              <a:t>ggplot</a:t>
            </a:r>
            <a:r>
              <a:rPr lang="en-GB" dirty="0"/>
              <a:t> and add a </a:t>
            </a:r>
            <a:r>
              <a:rPr lang="en-GB" b="1" dirty="0">
                <a:solidFill>
                  <a:srgbClr val="00B0F0"/>
                </a:solidFill>
                <a:latin typeface="Courier New" panose="02070309020205020404" pitchFamily="49" charset="0"/>
                <a:cs typeface="Courier New" panose="02070309020205020404" pitchFamily="49" charset="0"/>
              </a:rPr>
              <a:t>title</a:t>
            </a:r>
            <a:r>
              <a:rPr lang="en-GB" dirty="0"/>
              <a:t> to our graph using a new layer </a:t>
            </a:r>
            <a:r>
              <a:rPr lang="en-GB" b="1" dirty="0">
                <a:solidFill>
                  <a:srgbClr val="00B0F0"/>
                </a:solidFill>
                <a:latin typeface="Courier New" panose="02070309020205020404" pitchFamily="49" charset="0"/>
                <a:cs typeface="Courier New" panose="02070309020205020404" pitchFamily="49" charset="0"/>
              </a:rPr>
              <a:t>labs()</a:t>
            </a:r>
          </a:p>
          <a:p>
            <a:endParaRPr lang="en-GB" dirty="0"/>
          </a:p>
          <a:p>
            <a:r>
              <a:rPr lang="en-GB" dirty="0"/>
              <a:t>It’s a simple case of adding more layers to our code as shown bellow: </a:t>
            </a:r>
          </a:p>
          <a:p>
            <a:endParaRPr lang="en-GB" dirty="0"/>
          </a:p>
          <a:p>
            <a:r>
              <a:rPr lang="en-GB" dirty="0"/>
              <a:t> </a:t>
            </a:r>
          </a:p>
        </p:txBody>
      </p:sp>
      <p:pic>
        <p:nvPicPr>
          <p:cNvPr id="6" name="Picture 5">
            <a:extLst>
              <a:ext uri="{FF2B5EF4-FFF2-40B4-BE49-F238E27FC236}">
                <a16:creationId xmlns:a16="http://schemas.microsoft.com/office/drawing/2014/main" id="{D875A830-F9CE-4437-B4F6-AD63C4B034E3}"/>
              </a:ext>
            </a:extLst>
          </p:cNvPr>
          <p:cNvPicPr>
            <a:picLocks noChangeAspect="1"/>
          </p:cNvPicPr>
          <p:nvPr/>
        </p:nvPicPr>
        <p:blipFill>
          <a:blip r:embed="rId3"/>
          <a:stretch>
            <a:fillRect/>
          </a:stretch>
        </p:blipFill>
        <p:spPr>
          <a:xfrm>
            <a:off x="5945575" y="3877523"/>
            <a:ext cx="5213205" cy="2769515"/>
          </a:xfrm>
          <a:prstGeom prst="rect">
            <a:avLst/>
          </a:prstGeom>
        </p:spPr>
      </p:pic>
      <p:pic>
        <p:nvPicPr>
          <p:cNvPr id="7" name="Picture 6">
            <a:extLst>
              <a:ext uri="{FF2B5EF4-FFF2-40B4-BE49-F238E27FC236}">
                <a16:creationId xmlns:a16="http://schemas.microsoft.com/office/drawing/2014/main" id="{711BC1ED-1A6C-4DEC-9A94-E3EB7CDD30C7}"/>
              </a:ext>
            </a:extLst>
          </p:cNvPr>
          <p:cNvPicPr>
            <a:picLocks noChangeAspect="1"/>
          </p:cNvPicPr>
          <p:nvPr/>
        </p:nvPicPr>
        <p:blipFill>
          <a:blip r:embed="rId4"/>
          <a:stretch>
            <a:fillRect/>
          </a:stretch>
        </p:blipFill>
        <p:spPr>
          <a:xfrm>
            <a:off x="1426006" y="4719355"/>
            <a:ext cx="3295650" cy="1085850"/>
          </a:xfrm>
          <a:prstGeom prst="rect">
            <a:avLst/>
          </a:prstGeom>
        </p:spPr>
      </p:pic>
    </p:spTree>
    <p:extLst>
      <p:ext uri="{BB962C8B-B14F-4D97-AF65-F5344CB8AC3E}">
        <p14:creationId xmlns:p14="http://schemas.microsoft.com/office/powerpoint/2010/main" val="472000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Exercises to try  </a:t>
            </a:r>
          </a:p>
        </p:txBody>
      </p:sp>
      <p:sp>
        <p:nvSpPr>
          <p:cNvPr id="9" name="Rectangle 8">
            <a:extLst>
              <a:ext uri="{FF2B5EF4-FFF2-40B4-BE49-F238E27FC236}">
                <a16:creationId xmlns:a16="http://schemas.microsoft.com/office/drawing/2014/main" id="{98E1078F-3A4D-4292-990B-BCAFDE64CCAB}"/>
              </a:ext>
            </a:extLst>
          </p:cNvPr>
          <p:cNvSpPr/>
          <p:nvPr/>
        </p:nvSpPr>
        <p:spPr>
          <a:xfrm>
            <a:off x="732079" y="2921168"/>
            <a:ext cx="6220591" cy="1015663"/>
          </a:xfrm>
          <a:prstGeom prst="rect">
            <a:avLst/>
          </a:prstGeom>
        </p:spPr>
        <p:txBody>
          <a:bodyPr wrap="square">
            <a:spAutoFit/>
          </a:bodyPr>
          <a:lstStyle/>
          <a:p>
            <a:pPr marL="457200" lvl="0" indent="-457200">
              <a:buAutoNum type="arabicParenR"/>
              <a:defRPr/>
            </a:pPr>
            <a:r>
              <a:rPr lang="en-GB" sz="2000" dirty="0">
                <a:solidFill>
                  <a:srgbClr val="000000"/>
                </a:solidFill>
              </a:rPr>
              <a:t>Add a new </a:t>
            </a:r>
            <a:r>
              <a:rPr lang="en-GB" sz="2000" b="1" dirty="0">
                <a:solidFill>
                  <a:srgbClr val="00B0F0"/>
                </a:solidFill>
                <a:latin typeface="Courier New" panose="02070309020205020404" pitchFamily="49" charset="0"/>
                <a:cs typeface="Courier New" panose="02070309020205020404" pitchFamily="49" charset="0"/>
              </a:rPr>
              <a:t>title</a:t>
            </a:r>
            <a:r>
              <a:rPr lang="en-GB" sz="2000" dirty="0">
                <a:solidFill>
                  <a:srgbClr val="000000"/>
                </a:solidFill>
              </a:rPr>
              <a:t> and </a:t>
            </a:r>
            <a:r>
              <a:rPr lang="en-GB" sz="2000" b="1" dirty="0">
                <a:solidFill>
                  <a:srgbClr val="00B0F0"/>
                </a:solidFill>
                <a:latin typeface="Courier New" panose="02070309020205020404" pitchFamily="49" charset="0"/>
                <a:cs typeface="Courier New" panose="02070309020205020404" pitchFamily="49" charset="0"/>
              </a:rPr>
              <a:t>x </a:t>
            </a:r>
            <a:r>
              <a:rPr lang="en-GB" sz="2000" dirty="0">
                <a:solidFill>
                  <a:srgbClr val="000000"/>
                </a:solidFill>
              </a:rPr>
              <a:t>and </a:t>
            </a:r>
            <a:r>
              <a:rPr lang="en-GB" sz="2000" b="1" dirty="0">
                <a:solidFill>
                  <a:srgbClr val="00B0F0"/>
                </a:solidFill>
                <a:latin typeface="Courier New" panose="02070309020205020404" pitchFamily="49" charset="0"/>
                <a:cs typeface="Courier New" panose="02070309020205020404" pitchFamily="49" charset="0"/>
              </a:rPr>
              <a:t>y</a:t>
            </a:r>
            <a:r>
              <a:rPr lang="en-GB" sz="2000" dirty="0">
                <a:solidFill>
                  <a:srgbClr val="000000"/>
                </a:solidFill>
              </a:rPr>
              <a:t> axis </a:t>
            </a:r>
            <a:r>
              <a:rPr lang="en-GB" sz="2000" b="1" dirty="0">
                <a:solidFill>
                  <a:srgbClr val="00B0F0"/>
                </a:solidFill>
                <a:latin typeface="Courier New" panose="02070309020205020404" pitchFamily="49" charset="0"/>
                <a:cs typeface="Courier New" panose="02070309020205020404" pitchFamily="49" charset="0"/>
              </a:rPr>
              <a:t>names</a:t>
            </a:r>
            <a:r>
              <a:rPr lang="en-GB" sz="2000" dirty="0">
                <a:solidFill>
                  <a:srgbClr val="000000"/>
                </a:solidFill>
              </a:rPr>
              <a:t> to our previous plot ↓ </a:t>
            </a:r>
            <a:endParaRPr lang="en-GB" sz="2000" dirty="0">
              <a:solidFill>
                <a:schemeClr val="bg1"/>
              </a:solidFill>
              <a:cs typeface="Courier New" panose="02070309020205020404" pitchFamily="49" charset="0"/>
            </a:endParaRPr>
          </a:p>
          <a:p>
            <a:pPr lvl="0">
              <a:defRPr/>
            </a:pPr>
            <a:endParaRPr lang="en-GB" sz="2000" i="1" dirty="0">
              <a:solidFill>
                <a:schemeClr val="bg1"/>
              </a:solidFill>
              <a:cs typeface="Courier New" panose="02070309020205020404" pitchFamily="49" charset="0"/>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6" name="Rectangle: Rounded Corners 5">
            <a:extLst>
              <a:ext uri="{FF2B5EF4-FFF2-40B4-BE49-F238E27FC236}">
                <a16:creationId xmlns:a16="http://schemas.microsoft.com/office/drawing/2014/main" id="{A33B7DA2-4D33-4E6D-B741-17B1AD0FB776}"/>
              </a:ext>
            </a:extLst>
          </p:cNvPr>
          <p:cNvSpPr/>
          <p:nvPr/>
        </p:nvSpPr>
        <p:spPr>
          <a:xfrm>
            <a:off x="732079" y="4499225"/>
            <a:ext cx="10649920" cy="14281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err="1">
                <a:solidFill>
                  <a:schemeClr val="bg2"/>
                </a:solidFill>
                <a:latin typeface="Courier New" panose="02070309020205020404" pitchFamily="49" charset="0"/>
                <a:cs typeface="Courier New" panose="02070309020205020404" pitchFamily="49" charset="0"/>
              </a:rPr>
              <a:t>ggplot</a:t>
            </a:r>
            <a:r>
              <a:rPr lang="en-GB" sz="2000" b="1" dirty="0">
                <a:solidFill>
                  <a:schemeClr val="bg2"/>
                </a:solidFill>
                <a:latin typeface="Courier New" panose="02070309020205020404" pitchFamily="49" charset="0"/>
                <a:cs typeface="Courier New" panose="02070309020205020404" pitchFamily="49" charset="0"/>
              </a:rPr>
              <a:t>(data = </a:t>
            </a:r>
            <a:r>
              <a:rPr lang="en-GB" sz="2000" b="1" dirty="0" err="1">
                <a:solidFill>
                  <a:schemeClr val="bg2"/>
                </a:solidFill>
                <a:latin typeface="Courier New" panose="02070309020205020404" pitchFamily="49" charset="0"/>
                <a:cs typeface="Courier New" panose="02070309020205020404" pitchFamily="49" charset="0"/>
              </a:rPr>
              <a:t>ChickWeight</a:t>
            </a:r>
            <a:r>
              <a:rPr lang="en-GB" sz="2000" b="1" dirty="0">
                <a:solidFill>
                  <a:schemeClr val="bg2"/>
                </a:solidFill>
                <a:latin typeface="Courier New" panose="02070309020205020404" pitchFamily="49" charset="0"/>
                <a:cs typeface="Courier New" panose="02070309020205020404" pitchFamily="49" charset="0"/>
              </a:rPr>
              <a:t>) + </a:t>
            </a:r>
          </a:p>
          <a:p>
            <a:r>
              <a:rPr lang="en-GB" sz="2000" b="1" dirty="0">
                <a:solidFill>
                  <a:schemeClr val="bg2"/>
                </a:solidFill>
                <a:latin typeface="Courier New" panose="02070309020205020404" pitchFamily="49" charset="0"/>
                <a:cs typeface="Courier New" panose="02070309020205020404" pitchFamily="49" charset="0"/>
              </a:rPr>
              <a:t>  </a:t>
            </a:r>
            <a:r>
              <a:rPr lang="en-GB" sz="2000" b="1" dirty="0" err="1">
                <a:solidFill>
                  <a:schemeClr val="bg2"/>
                </a:solidFill>
                <a:latin typeface="Courier New" panose="02070309020205020404" pitchFamily="49" charset="0"/>
                <a:cs typeface="Courier New" panose="02070309020205020404" pitchFamily="49" charset="0"/>
              </a:rPr>
              <a:t>geom_smooth</a:t>
            </a:r>
            <a:r>
              <a:rPr lang="en-GB" sz="2000" b="1" dirty="0">
                <a:solidFill>
                  <a:schemeClr val="bg2"/>
                </a:solidFill>
                <a:latin typeface="Courier New" panose="02070309020205020404" pitchFamily="49" charset="0"/>
                <a:cs typeface="Courier New" panose="02070309020205020404" pitchFamily="49" charset="0"/>
              </a:rPr>
              <a:t>(mapping = </a:t>
            </a:r>
            <a:r>
              <a:rPr lang="en-GB" sz="2000" b="1" dirty="0" err="1">
                <a:solidFill>
                  <a:schemeClr val="bg2"/>
                </a:solidFill>
                <a:latin typeface="Courier New" panose="02070309020205020404" pitchFamily="49" charset="0"/>
                <a:cs typeface="Courier New" panose="02070309020205020404" pitchFamily="49" charset="0"/>
              </a:rPr>
              <a:t>aes</a:t>
            </a:r>
            <a:r>
              <a:rPr lang="en-GB" sz="2000" b="1" dirty="0">
                <a:solidFill>
                  <a:schemeClr val="bg2"/>
                </a:solidFill>
                <a:latin typeface="Courier New" panose="02070309020205020404" pitchFamily="49" charset="0"/>
                <a:cs typeface="Courier New" panose="02070309020205020404" pitchFamily="49" charset="0"/>
              </a:rPr>
              <a:t>(x=Time, y=weight, colour =Diet), se=FALSE)</a:t>
            </a:r>
          </a:p>
          <a:p>
            <a:pPr algn="ctr"/>
            <a:endParaRPr lang="en-GB" dirty="0"/>
          </a:p>
        </p:txBody>
      </p:sp>
      <p:pic>
        <p:nvPicPr>
          <p:cNvPr id="3" name="Picture 2">
            <a:extLst>
              <a:ext uri="{FF2B5EF4-FFF2-40B4-BE49-F238E27FC236}">
                <a16:creationId xmlns:a16="http://schemas.microsoft.com/office/drawing/2014/main" id="{D270B138-1961-4A4D-A58B-7BDE1697F441}"/>
              </a:ext>
            </a:extLst>
          </p:cNvPr>
          <p:cNvPicPr>
            <a:picLocks noChangeAspect="1"/>
          </p:cNvPicPr>
          <p:nvPr/>
        </p:nvPicPr>
        <p:blipFill>
          <a:blip r:embed="rId3"/>
          <a:stretch>
            <a:fillRect/>
          </a:stretch>
        </p:blipFill>
        <p:spPr>
          <a:xfrm>
            <a:off x="7788475" y="2686909"/>
            <a:ext cx="3298222" cy="1085182"/>
          </a:xfrm>
          <a:prstGeom prst="rect">
            <a:avLst/>
          </a:prstGeom>
        </p:spPr>
      </p:pic>
    </p:spTree>
    <p:extLst>
      <p:ext uri="{BB962C8B-B14F-4D97-AF65-F5344CB8AC3E}">
        <p14:creationId xmlns:p14="http://schemas.microsoft.com/office/powerpoint/2010/main" val="2523019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10001" y="437776"/>
            <a:ext cx="10571998" cy="970450"/>
          </a:xfrm>
        </p:spPr>
        <p:txBody>
          <a:bodyPr>
            <a:normAutofit/>
          </a:bodyPr>
          <a:lstStyle/>
          <a:p>
            <a:r>
              <a:rPr lang="en-US" dirty="0"/>
              <a:t>Answers 1)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6" name="Picture 5">
            <a:extLst>
              <a:ext uri="{FF2B5EF4-FFF2-40B4-BE49-F238E27FC236}">
                <a16:creationId xmlns:a16="http://schemas.microsoft.com/office/drawing/2014/main" id="{AAA0513D-48DB-4B43-BEAA-17D00A64DF8E}"/>
              </a:ext>
            </a:extLst>
          </p:cNvPr>
          <p:cNvPicPr>
            <a:picLocks noChangeAspect="1"/>
          </p:cNvPicPr>
          <p:nvPr/>
        </p:nvPicPr>
        <p:blipFill>
          <a:blip r:embed="rId2"/>
          <a:stretch>
            <a:fillRect/>
          </a:stretch>
        </p:blipFill>
        <p:spPr>
          <a:xfrm>
            <a:off x="3414793" y="3610657"/>
            <a:ext cx="6096000" cy="3129280"/>
          </a:xfrm>
          <a:prstGeom prst="rect">
            <a:avLst/>
          </a:prstGeom>
        </p:spPr>
      </p:pic>
      <p:pic>
        <p:nvPicPr>
          <p:cNvPr id="7" name="Picture 6">
            <a:extLst>
              <a:ext uri="{FF2B5EF4-FFF2-40B4-BE49-F238E27FC236}">
                <a16:creationId xmlns:a16="http://schemas.microsoft.com/office/drawing/2014/main" id="{2FEF5104-93C3-4D29-9A4B-76F4BDC06014}"/>
              </a:ext>
            </a:extLst>
          </p:cNvPr>
          <p:cNvPicPr>
            <a:picLocks noChangeAspect="1"/>
          </p:cNvPicPr>
          <p:nvPr/>
        </p:nvPicPr>
        <p:blipFill>
          <a:blip r:embed="rId3"/>
          <a:stretch>
            <a:fillRect/>
          </a:stretch>
        </p:blipFill>
        <p:spPr>
          <a:xfrm>
            <a:off x="687805" y="2598138"/>
            <a:ext cx="11014099" cy="649205"/>
          </a:xfrm>
          <a:prstGeom prst="rect">
            <a:avLst/>
          </a:prstGeom>
        </p:spPr>
      </p:pic>
    </p:spTree>
    <p:extLst>
      <p:ext uri="{BB962C8B-B14F-4D97-AF65-F5344CB8AC3E}">
        <p14:creationId xmlns:p14="http://schemas.microsoft.com/office/powerpoint/2010/main" val="88041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AD28-393B-4D28-8EE7-FB7242E55B8C}"/>
              </a:ext>
            </a:extLst>
          </p:cNvPr>
          <p:cNvSpPr>
            <a:spLocks noGrp="1"/>
          </p:cNvSpPr>
          <p:nvPr>
            <p:ph type="title"/>
          </p:nvPr>
        </p:nvSpPr>
        <p:spPr/>
        <p:txBody>
          <a:bodyPr/>
          <a:lstStyle/>
          <a:p>
            <a:pPr fontAlgn="base"/>
            <a:r>
              <a:rPr lang="en-GB" dirty="0"/>
              <a:t>Data Analysis work flow in R</a:t>
            </a:r>
          </a:p>
        </p:txBody>
      </p:sp>
      <p:sp>
        <p:nvSpPr>
          <p:cNvPr id="3" name="Rectangle 1">
            <a:extLst>
              <a:ext uri="{FF2B5EF4-FFF2-40B4-BE49-F238E27FC236}">
                <a16:creationId xmlns:a16="http://schemas.microsoft.com/office/drawing/2014/main" id="{EC7775B8-6F69-428D-BFE2-18ED6951D8C8}"/>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B41C9750-3CB6-40C0-A133-E1E1479EEEBA}"/>
              </a:ext>
            </a:extLst>
          </p:cNvPr>
          <p:cNvPicPr>
            <a:picLocks noChangeAspect="1"/>
          </p:cNvPicPr>
          <p:nvPr/>
        </p:nvPicPr>
        <p:blipFill>
          <a:blip r:embed="rId3"/>
          <a:stretch>
            <a:fillRect/>
          </a:stretch>
        </p:blipFill>
        <p:spPr>
          <a:xfrm>
            <a:off x="2311535" y="2833212"/>
            <a:ext cx="7568929" cy="2743025"/>
          </a:xfrm>
          <a:prstGeom prst="rect">
            <a:avLst/>
          </a:prstGeom>
        </p:spPr>
      </p:pic>
    </p:spTree>
    <p:extLst>
      <p:ext uri="{BB962C8B-B14F-4D97-AF65-F5344CB8AC3E}">
        <p14:creationId xmlns:p14="http://schemas.microsoft.com/office/powerpoint/2010/main" val="1942639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Calculations</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402903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a:t>R as a calculator </a:t>
            </a:r>
            <a:endParaRPr lang="en-US" dirty="0"/>
          </a:p>
        </p:txBody>
      </p:sp>
      <p:sp>
        <p:nvSpPr>
          <p:cNvPr id="9" name="Rectangle 8">
            <a:extLst>
              <a:ext uri="{FF2B5EF4-FFF2-40B4-BE49-F238E27FC236}">
                <a16:creationId xmlns:a16="http://schemas.microsoft.com/office/drawing/2014/main" id="{98E1078F-3A4D-4292-990B-BCAFDE64CCAB}"/>
              </a:ext>
            </a:extLst>
          </p:cNvPr>
          <p:cNvSpPr/>
          <p:nvPr/>
        </p:nvSpPr>
        <p:spPr>
          <a:xfrm>
            <a:off x="535679" y="2681733"/>
            <a:ext cx="3461555" cy="2585323"/>
          </a:xfrm>
          <a:prstGeom prst="rect">
            <a:avLst/>
          </a:prstGeom>
        </p:spPr>
        <p:txBody>
          <a:bodyPr wrap="square">
            <a:spAutoFit/>
          </a:bodyPr>
          <a:lstStyle/>
          <a:p>
            <a:pPr fontAlgn="base"/>
            <a:r>
              <a:rPr lang="en-GB" dirty="0"/>
              <a:t>We can also use things like trigonometry, square roots and logs in r </a:t>
            </a:r>
          </a:p>
          <a:p>
            <a:pPr fontAlgn="base"/>
            <a:endParaRPr lang="en-GB" dirty="0"/>
          </a:p>
          <a:p>
            <a:pPr fontAlgn="base"/>
            <a:endParaRPr lang="en-GB" dirty="0"/>
          </a:p>
          <a:p>
            <a:pPr fontAlgn="base"/>
            <a:endParaRPr lang="en-GB"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3" name="Picture 2">
            <a:extLst>
              <a:ext uri="{FF2B5EF4-FFF2-40B4-BE49-F238E27FC236}">
                <a16:creationId xmlns:a16="http://schemas.microsoft.com/office/drawing/2014/main" id="{BA08D6B1-6C74-4243-A891-ADA480869B58}"/>
              </a:ext>
            </a:extLst>
          </p:cNvPr>
          <p:cNvPicPr>
            <a:picLocks noChangeAspect="1"/>
          </p:cNvPicPr>
          <p:nvPr/>
        </p:nvPicPr>
        <p:blipFill>
          <a:blip r:embed="rId3"/>
          <a:stretch>
            <a:fillRect/>
          </a:stretch>
        </p:blipFill>
        <p:spPr>
          <a:xfrm>
            <a:off x="4217296" y="2297810"/>
            <a:ext cx="7439025" cy="3990975"/>
          </a:xfrm>
          <a:prstGeom prst="rect">
            <a:avLst/>
          </a:prstGeom>
        </p:spPr>
      </p:pic>
      <p:sp>
        <p:nvSpPr>
          <p:cNvPr id="4" name="Rectangle 3">
            <a:extLst>
              <a:ext uri="{FF2B5EF4-FFF2-40B4-BE49-F238E27FC236}">
                <a16:creationId xmlns:a16="http://schemas.microsoft.com/office/drawing/2014/main" id="{15ECAB2C-DBBB-4C32-B7E9-7698475D7FF9}"/>
              </a:ext>
            </a:extLst>
          </p:cNvPr>
          <p:cNvSpPr/>
          <p:nvPr/>
        </p:nvSpPr>
        <p:spPr>
          <a:xfrm>
            <a:off x="1428088" y="5991902"/>
            <a:ext cx="184731" cy="369332"/>
          </a:xfrm>
          <a:prstGeom prst="rect">
            <a:avLst/>
          </a:prstGeom>
        </p:spPr>
        <p:txBody>
          <a:bodyPr wrap="none">
            <a:spAutoFit/>
          </a:bodyPr>
          <a:lstStyle/>
          <a:p>
            <a:endParaRPr lang="en-GB" dirty="0"/>
          </a:p>
        </p:txBody>
      </p:sp>
      <p:pic>
        <p:nvPicPr>
          <p:cNvPr id="1026" name="Picture 2" descr="Intro to Logarithms (article) | Logarithms | Khan Academy">
            <a:extLst>
              <a:ext uri="{FF2B5EF4-FFF2-40B4-BE49-F238E27FC236}">
                <a16:creationId xmlns:a16="http://schemas.microsoft.com/office/drawing/2014/main" id="{E3B625D3-EC5A-4FB5-BCD1-006F35ECD4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395"/>
          <a:stretch/>
        </p:blipFill>
        <p:spPr bwMode="auto">
          <a:xfrm>
            <a:off x="299130" y="4283209"/>
            <a:ext cx="1177925" cy="2096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F786626-B5B7-41F9-90A5-08E2A19F83B6}"/>
              </a:ext>
            </a:extLst>
          </p:cNvPr>
          <p:cNvCxnSpPr>
            <a:cxnSpLocks/>
            <a:endCxn id="7" idx="1"/>
          </p:cNvCxnSpPr>
          <p:nvPr/>
        </p:nvCxnSpPr>
        <p:spPr>
          <a:xfrm>
            <a:off x="1612819" y="5146766"/>
            <a:ext cx="89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ACA4BCA-3FC3-4A8C-9474-E55E48BB592A}"/>
              </a:ext>
            </a:extLst>
          </p:cNvPr>
          <p:cNvSpPr txBox="1"/>
          <p:nvPr/>
        </p:nvSpPr>
        <p:spPr>
          <a:xfrm>
            <a:off x="2508079" y="4962100"/>
            <a:ext cx="1546047" cy="369332"/>
          </a:xfrm>
          <a:prstGeom prst="rect">
            <a:avLst/>
          </a:prstGeom>
          <a:noFill/>
        </p:spPr>
        <p:txBody>
          <a:bodyPr wrap="square" rtlCol="0">
            <a:spAutoFit/>
          </a:bodyPr>
          <a:lstStyle/>
          <a:p>
            <a:r>
              <a:rPr lang="en-GB" b="1" dirty="0">
                <a:solidFill>
                  <a:srgbClr val="00B0F0"/>
                </a:solidFill>
                <a:latin typeface="Courier New" panose="02070309020205020404" pitchFamily="49" charset="0"/>
                <a:cs typeface="Courier New" panose="02070309020205020404" pitchFamily="49" charset="0"/>
              </a:rPr>
              <a:t>log(</a:t>
            </a:r>
            <a:r>
              <a:rPr lang="en-GB" b="1" dirty="0" err="1">
                <a:solidFill>
                  <a:srgbClr val="00B0F0"/>
                </a:solidFill>
                <a:latin typeface="Courier New" panose="02070309020205020404" pitchFamily="49" charset="0"/>
                <a:cs typeface="Courier New" panose="02070309020205020404" pitchFamily="49" charset="0"/>
              </a:rPr>
              <a:t>a,b</a:t>
            </a:r>
            <a:r>
              <a:rPr lang="en-GB" b="1" dirty="0">
                <a:solidFill>
                  <a:srgbClr val="00B0F0"/>
                </a:solidFill>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79AC6F7C-3276-484D-B507-2561B57633E2}"/>
              </a:ext>
            </a:extLst>
          </p:cNvPr>
          <p:cNvSpPr/>
          <p:nvPr/>
        </p:nvSpPr>
        <p:spPr>
          <a:xfrm>
            <a:off x="0" y="4500435"/>
            <a:ext cx="1803699" cy="369332"/>
          </a:xfrm>
          <a:prstGeom prst="rect">
            <a:avLst/>
          </a:prstGeom>
        </p:spPr>
        <p:txBody>
          <a:bodyPr wrap="none">
            <a:spAutoFit/>
          </a:bodyPr>
          <a:lstStyle/>
          <a:p>
            <a:r>
              <a:rPr lang="en-GB" dirty="0"/>
              <a:t>Normal format</a:t>
            </a:r>
          </a:p>
        </p:txBody>
      </p:sp>
      <p:sp>
        <p:nvSpPr>
          <p:cNvPr id="14" name="Rectangle 13">
            <a:extLst>
              <a:ext uri="{FF2B5EF4-FFF2-40B4-BE49-F238E27FC236}">
                <a16:creationId xmlns:a16="http://schemas.microsoft.com/office/drawing/2014/main" id="{CCCEFF72-AEFA-4385-8EDE-6AEBC050AC6A}"/>
              </a:ext>
            </a:extLst>
          </p:cNvPr>
          <p:cNvSpPr/>
          <p:nvPr/>
        </p:nvSpPr>
        <p:spPr>
          <a:xfrm>
            <a:off x="2514961" y="4500435"/>
            <a:ext cx="1132041" cy="369332"/>
          </a:xfrm>
          <a:prstGeom prst="rect">
            <a:avLst/>
          </a:prstGeom>
        </p:spPr>
        <p:txBody>
          <a:bodyPr wrap="none">
            <a:spAutoFit/>
          </a:bodyPr>
          <a:lstStyle/>
          <a:p>
            <a:r>
              <a:rPr lang="en-GB" dirty="0"/>
              <a:t>R format</a:t>
            </a:r>
          </a:p>
        </p:txBody>
      </p:sp>
    </p:spTree>
    <p:extLst>
      <p:ext uri="{BB962C8B-B14F-4D97-AF65-F5344CB8AC3E}">
        <p14:creationId xmlns:p14="http://schemas.microsoft.com/office/powerpoint/2010/main" val="3248635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8C01-573A-4467-9379-6522964F77A5}"/>
              </a:ext>
            </a:extLst>
          </p:cNvPr>
          <p:cNvSpPr>
            <a:spLocks noGrp="1"/>
          </p:cNvSpPr>
          <p:nvPr>
            <p:ph type="title"/>
          </p:nvPr>
        </p:nvSpPr>
        <p:spPr>
          <a:xfrm>
            <a:off x="807357" y="1924965"/>
            <a:ext cx="5893840" cy="1194223"/>
          </a:xfrm>
        </p:spPr>
        <p:txBody>
          <a:bodyPr/>
          <a:lstStyle/>
          <a:p>
            <a:r>
              <a:rPr lang="en-GB" sz="6600" dirty="0"/>
              <a:t>Next Time ….</a:t>
            </a:r>
          </a:p>
        </p:txBody>
      </p:sp>
      <p:sp>
        <p:nvSpPr>
          <p:cNvPr id="4" name="Text Placeholder 3">
            <a:extLst>
              <a:ext uri="{FF2B5EF4-FFF2-40B4-BE49-F238E27FC236}">
                <a16:creationId xmlns:a16="http://schemas.microsoft.com/office/drawing/2014/main" id="{56DFC842-A98B-45DD-A3A6-6C6A9A1CA458}"/>
              </a:ext>
            </a:extLst>
          </p:cNvPr>
          <p:cNvSpPr>
            <a:spLocks noGrp="1"/>
          </p:cNvSpPr>
          <p:nvPr>
            <p:ph type="body" sz="quarter" idx="16"/>
          </p:nvPr>
        </p:nvSpPr>
        <p:spPr>
          <a:xfrm>
            <a:off x="4831163" y="5210231"/>
            <a:ext cx="7809072" cy="4075465"/>
          </a:xfrm>
        </p:spPr>
        <p:txBody>
          <a:bodyPr>
            <a:normAutofit/>
          </a:bodyPr>
          <a:lstStyle/>
          <a:p>
            <a:r>
              <a:rPr lang="en-GB" sz="2400" dirty="0"/>
              <a:t>See you then ! </a:t>
            </a:r>
          </a:p>
        </p:txBody>
      </p:sp>
      <p:sp>
        <p:nvSpPr>
          <p:cNvPr id="7" name="Text Placeholder 3">
            <a:extLst>
              <a:ext uri="{FF2B5EF4-FFF2-40B4-BE49-F238E27FC236}">
                <a16:creationId xmlns:a16="http://schemas.microsoft.com/office/drawing/2014/main" id="{1D1097CF-AF06-4B6D-9FE8-9749F52932D7}"/>
              </a:ext>
            </a:extLst>
          </p:cNvPr>
          <p:cNvSpPr txBox="1">
            <a:spLocks/>
          </p:cNvSpPr>
          <p:nvPr/>
        </p:nvSpPr>
        <p:spPr>
          <a:xfrm>
            <a:off x="7645909" y="1924965"/>
            <a:ext cx="3981094" cy="2028769"/>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Tx/>
              <a:buNone/>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342900" indent="-342900">
              <a:buFont typeface="Arial" panose="020B0604020202020204" pitchFamily="34" charset="0"/>
              <a:buChar char="•"/>
            </a:pPr>
            <a:r>
              <a:rPr lang="en-GB" sz="2400" dirty="0"/>
              <a:t>Stats</a:t>
            </a:r>
          </a:p>
          <a:p>
            <a:pPr marL="342900" indent="-342900">
              <a:buFont typeface="Arial" panose="020B0604020202020204" pitchFamily="34" charset="0"/>
              <a:buChar char="•"/>
            </a:pPr>
            <a:r>
              <a:rPr lang="en-GB" sz="2400" dirty="0"/>
              <a:t>Comparisons </a:t>
            </a:r>
          </a:p>
          <a:p>
            <a:pPr marL="342900" indent="-342900">
              <a:buFont typeface="Arial" panose="020B0604020202020204" pitchFamily="34" charset="0"/>
              <a:buChar char="•"/>
            </a:pPr>
            <a:r>
              <a:rPr lang="en-GB" sz="2400" dirty="0"/>
              <a:t>Boolean Operators </a:t>
            </a:r>
          </a:p>
        </p:txBody>
      </p:sp>
    </p:spTree>
    <p:extLst>
      <p:ext uri="{BB962C8B-B14F-4D97-AF65-F5344CB8AC3E}">
        <p14:creationId xmlns:p14="http://schemas.microsoft.com/office/powerpoint/2010/main" val="3541027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 choosing the data types </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49582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R gets it wrong sometimes ! </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1316386" y="3015739"/>
            <a:ext cx="9559223" cy="3170099"/>
          </a:xfrm>
          <a:prstGeom prst="rect">
            <a:avLst/>
          </a:prstGeom>
        </p:spPr>
        <p:txBody>
          <a:bodyPr wrap="square">
            <a:spAutoFit/>
          </a:bodyPr>
          <a:lstStyle/>
          <a:p>
            <a:pPr marL="342900" indent="-342900">
              <a:buFont typeface="Arial" panose="020B0604020202020204" pitchFamily="34" charset="0"/>
              <a:buChar char="•"/>
            </a:pPr>
            <a:r>
              <a:rPr lang="en-GB" sz="2000" dirty="0"/>
              <a:t>R will predict what data types you have in your columns but R sometimes gets this wrong: </a:t>
            </a:r>
          </a:p>
          <a:p>
            <a:pPr marL="1257300" lvl="2" indent="-342900">
              <a:buFont typeface="Courier New" panose="02070309020205020404" pitchFamily="49" charset="0"/>
              <a:buChar char="o"/>
            </a:pPr>
            <a:r>
              <a:rPr lang="en-GB" sz="2000" b="1" dirty="0">
                <a:solidFill>
                  <a:srgbClr val="00B0F0"/>
                </a:solidFill>
              </a:rPr>
              <a:t>Integers</a:t>
            </a:r>
            <a:r>
              <a:rPr lang="en-GB" sz="2000" dirty="0"/>
              <a:t> can be read as </a:t>
            </a:r>
            <a:r>
              <a:rPr lang="en-GB" sz="2000" b="1" dirty="0">
                <a:solidFill>
                  <a:srgbClr val="00B0F0"/>
                </a:solidFill>
              </a:rPr>
              <a:t>doubles</a:t>
            </a:r>
            <a:r>
              <a:rPr lang="en-GB" sz="2000" dirty="0"/>
              <a:t> </a:t>
            </a:r>
          </a:p>
          <a:p>
            <a:pPr marL="1257300" lvl="2" indent="-342900">
              <a:buFont typeface="Courier New" panose="02070309020205020404" pitchFamily="49" charset="0"/>
              <a:buChar char="o"/>
            </a:pPr>
            <a:r>
              <a:rPr lang="en-GB" sz="2000" b="1" dirty="0">
                <a:solidFill>
                  <a:srgbClr val="00B0F0"/>
                </a:solidFill>
              </a:rPr>
              <a:t>Characters</a:t>
            </a:r>
            <a:r>
              <a:rPr lang="en-GB" sz="2000" dirty="0"/>
              <a:t> can be read as things called </a:t>
            </a:r>
            <a:r>
              <a:rPr lang="en-GB" sz="2000" b="1" dirty="0">
                <a:solidFill>
                  <a:srgbClr val="00B0F0"/>
                </a:solidFill>
              </a:rPr>
              <a:t>strings </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In this case we need to reimport our dataset and tell R what data types are in our columns </a:t>
            </a:r>
          </a:p>
          <a:p>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b="1"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446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Specifying the column data types:</a:t>
            </a: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sp>
        <p:nvSpPr>
          <p:cNvPr id="4" name="Rectangle 3">
            <a:extLst>
              <a:ext uri="{FF2B5EF4-FFF2-40B4-BE49-F238E27FC236}">
                <a16:creationId xmlns:a16="http://schemas.microsoft.com/office/drawing/2014/main" id="{C5217A67-994F-4AA6-B6D5-B739179CD48E}"/>
              </a:ext>
            </a:extLst>
          </p:cNvPr>
          <p:cNvSpPr/>
          <p:nvPr/>
        </p:nvSpPr>
        <p:spPr>
          <a:xfrm>
            <a:off x="515623" y="2369872"/>
            <a:ext cx="11160749" cy="4708981"/>
          </a:xfrm>
          <a:prstGeom prst="rect">
            <a:avLst/>
          </a:prstGeom>
        </p:spPr>
        <p:txBody>
          <a:bodyPr wrap="square">
            <a:spAutoFit/>
          </a:bodyPr>
          <a:lstStyle/>
          <a:p>
            <a:pPr marL="342900" indent="-342900">
              <a:buFont typeface="Arial" panose="020B0604020202020204" pitchFamily="34" charset="0"/>
              <a:buChar char="•"/>
            </a:pPr>
            <a:r>
              <a:rPr lang="en-GB" sz="2000" dirty="0"/>
              <a:t>You can manually specify column types using the </a:t>
            </a:r>
            <a:r>
              <a:rPr lang="en-GB" sz="2000" b="1" dirty="0" err="1">
                <a:solidFill>
                  <a:srgbClr val="00B0F0"/>
                </a:solidFill>
                <a:latin typeface="Courier New" panose="02070309020205020404" pitchFamily="49" charset="0"/>
                <a:cs typeface="Courier New" panose="02070309020205020404" pitchFamily="49" charset="0"/>
              </a:rPr>
              <a:t>col_types</a:t>
            </a:r>
            <a:r>
              <a:rPr lang="en-GB" sz="2000" b="1" dirty="0">
                <a:solidFill>
                  <a:srgbClr val="00B0F0"/>
                </a:solidFill>
                <a:latin typeface="Courier New" panose="02070309020205020404" pitchFamily="49" charset="0"/>
                <a:cs typeface="Courier New" panose="02070309020205020404" pitchFamily="49" charset="0"/>
              </a:rPr>
              <a:t> </a:t>
            </a:r>
            <a:r>
              <a:rPr lang="en-GB" sz="2000" dirty="0"/>
              <a:t>parameter with the </a:t>
            </a:r>
            <a:r>
              <a:rPr lang="en-GB" sz="2000" b="1" dirty="0">
                <a:solidFill>
                  <a:srgbClr val="00B0F0"/>
                </a:solidFill>
                <a:latin typeface="Courier New" panose="02070309020205020404" pitchFamily="49" charset="0"/>
                <a:cs typeface="Courier New" panose="02070309020205020404" pitchFamily="49" charset="0"/>
              </a:rPr>
              <a:t>cols()</a:t>
            </a:r>
            <a:r>
              <a:rPr lang="en-GB" sz="2000" dirty="0"/>
              <a:t>function</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Any columns not specified will be guessed</a:t>
            </a:r>
            <a:endParaRPr lang="en-GB" sz="2000" b="1" dirty="0">
              <a:solidFill>
                <a:srgbClr val="00B0F0"/>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endParaRPr lang="en-GB" sz="2000" b="1" dirty="0">
              <a:solidFill>
                <a:srgbClr val="00B0F0"/>
              </a:solidFill>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GB" sz="2000" dirty="0"/>
              <a:t>Valid column types are </a:t>
            </a:r>
            <a:r>
              <a:rPr lang="en-GB" sz="2000" b="1" dirty="0">
                <a:solidFill>
                  <a:srgbClr val="00B0F0"/>
                </a:solidFill>
                <a:latin typeface="Courier New" panose="02070309020205020404" pitchFamily="49" charset="0"/>
                <a:cs typeface="Courier New" panose="02070309020205020404" pitchFamily="49" charset="0"/>
              </a:rPr>
              <a:t>logical</a:t>
            </a:r>
            <a:r>
              <a:rPr lang="en-GB" sz="2000" dirty="0"/>
              <a:t>, </a:t>
            </a:r>
            <a:r>
              <a:rPr lang="en-GB" sz="2000" b="1" dirty="0">
                <a:solidFill>
                  <a:srgbClr val="00B0F0"/>
                </a:solidFill>
                <a:latin typeface="Courier New" panose="02070309020205020404" pitchFamily="49" charset="0"/>
                <a:cs typeface="Courier New" panose="02070309020205020404" pitchFamily="49" charset="0"/>
              </a:rPr>
              <a:t>integer</a:t>
            </a:r>
            <a:r>
              <a:rPr lang="en-GB" sz="2000" dirty="0"/>
              <a:t>, </a:t>
            </a:r>
            <a:r>
              <a:rPr lang="en-GB" sz="2000" b="1" dirty="0">
                <a:solidFill>
                  <a:srgbClr val="00B0F0"/>
                </a:solidFill>
                <a:latin typeface="Courier New" panose="02070309020205020404" pitchFamily="49" charset="0"/>
                <a:cs typeface="Courier New" panose="02070309020205020404" pitchFamily="49" charset="0"/>
              </a:rPr>
              <a:t>double</a:t>
            </a:r>
            <a:r>
              <a:rPr lang="en-GB" sz="2000" dirty="0"/>
              <a:t>, </a:t>
            </a:r>
            <a:r>
              <a:rPr lang="en-GB" sz="2000" b="1" dirty="0">
                <a:solidFill>
                  <a:srgbClr val="00B0F0"/>
                </a:solidFill>
                <a:latin typeface="Courier New" panose="02070309020205020404" pitchFamily="49" charset="0"/>
                <a:cs typeface="Courier New" panose="02070309020205020404" pitchFamily="49" charset="0"/>
              </a:rPr>
              <a:t>character</a:t>
            </a:r>
            <a:r>
              <a:rPr lang="en-GB" sz="2000" dirty="0"/>
              <a:t>, </a:t>
            </a:r>
            <a:r>
              <a:rPr lang="en-GB" sz="2000" b="1" dirty="0">
                <a:solidFill>
                  <a:srgbClr val="00B0F0"/>
                </a:solidFill>
                <a:latin typeface="Courier New" panose="02070309020205020404" pitchFamily="49" charset="0"/>
                <a:cs typeface="Courier New" panose="02070309020205020404" pitchFamily="49" charset="0"/>
              </a:rPr>
              <a:t>factor</a:t>
            </a:r>
            <a:r>
              <a:rPr lang="en-GB" sz="2000" dirty="0"/>
              <a:t>,</a:t>
            </a:r>
            <a:r>
              <a:rPr lang="en-GB" sz="2000" b="1" dirty="0">
                <a:solidFill>
                  <a:srgbClr val="00B0F0"/>
                </a:solidFill>
                <a:latin typeface="Courier New" panose="02070309020205020404" pitchFamily="49" charset="0"/>
                <a:cs typeface="Courier New" panose="02070309020205020404" pitchFamily="49" charset="0"/>
              </a:rPr>
              <a:t> date</a:t>
            </a:r>
            <a:r>
              <a:rPr lang="en-GB" sz="2000" dirty="0"/>
              <a:t>, </a:t>
            </a:r>
            <a:r>
              <a:rPr lang="en-GB" sz="2000" b="1" dirty="0">
                <a:solidFill>
                  <a:srgbClr val="00B0F0"/>
                </a:solidFill>
                <a:latin typeface="Courier New" panose="02070309020205020404" pitchFamily="49" charset="0"/>
                <a:cs typeface="Courier New" panose="02070309020205020404" pitchFamily="49" charset="0"/>
              </a:rPr>
              <a:t>time</a:t>
            </a:r>
            <a:r>
              <a:rPr lang="en-GB" sz="2000" dirty="0"/>
              <a:t>, </a:t>
            </a:r>
            <a:r>
              <a:rPr lang="en-GB" sz="2000" b="1" dirty="0">
                <a:solidFill>
                  <a:srgbClr val="00B0F0"/>
                </a:solidFill>
                <a:latin typeface="Courier New" panose="02070309020205020404" pitchFamily="49" charset="0"/>
                <a:cs typeface="Courier New" panose="02070309020205020404" pitchFamily="49" charset="0"/>
              </a:rPr>
              <a:t>datetime</a:t>
            </a:r>
            <a:r>
              <a:rPr lang="en-GB" sz="2000" dirty="0"/>
              <a:t>, </a:t>
            </a:r>
            <a:r>
              <a:rPr lang="en-GB" sz="2000" b="1" dirty="0">
                <a:solidFill>
                  <a:srgbClr val="00B0F0"/>
                </a:solidFill>
                <a:latin typeface="Courier New" panose="02070309020205020404" pitchFamily="49" charset="0"/>
                <a:cs typeface="Courier New" panose="02070309020205020404" pitchFamily="49" charset="0"/>
              </a:rPr>
              <a:t>number</a:t>
            </a:r>
            <a:r>
              <a:rPr lang="en-GB" sz="2000" dirty="0"/>
              <a:t> (this is only used in special cases)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endParaRPr lang="en-GB" sz="2000" b="1" dirty="0">
              <a:solidFill>
                <a:srgbClr val="00B0F0"/>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BE009623-93E4-4B11-83A1-4C4350EF3801}"/>
              </a:ext>
            </a:extLst>
          </p:cNvPr>
          <p:cNvPicPr>
            <a:picLocks noChangeAspect="1"/>
          </p:cNvPicPr>
          <p:nvPr/>
        </p:nvPicPr>
        <p:blipFill>
          <a:blip r:embed="rId3"/>
          <a:stretch>
            <a:fillRect/>
          </a:stretch>
        </p:blipFill>
        <p:spPr>
          <a:xfrm>
            <a:off x="3208022" y="3282093"/>
            <a:ext cx="5124450" cy="1609725"/>
          </a:xfrm>
          <a:prstGeom prst="rect">
            <a:avLst/>
          </a:prstGeom>
        </p:spPr>
      </p:pic>
    </p:spTree>
    <p:extLst>
      <p:ext uri="{BB962C8B-B14F-4D97-AF65-F5344CB8AC3E}">
        <p14:creationId xmlns:p14="http://schemas.microsoft.com/office/powerpoint/2010/main" val="188815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904-64A6-4E10-9DC9-EB509DE97374}"/>
              </a:ext>
            </a:extLst>
          </p:cNvPr>
          <p:cNvSpPr>
            <a:spLocks noGrp="1"/>
          </p:cNvSpPr>
          <p:nvPr>
            <p:ph type="ctrTitle"/>
          </p:nvPr>
        </p:nvSpPr>
        <p:spPr/>
        <p:txBody>
          <a:bodyPr/>
          <a:lstStyle/>
          <a:p>
            <a:r>
              <a:rPr lang="en-GB" sz="8000" dirty="0"/>
              <a:t>Readr</a:t>
            </a:r>
          </a:p>
        </p:txBody>
      </p:sp>
      <p:sp>
        <p:nvSpPr>
          <p:cNvPr id="3" name="Subtitle 2">
            <a:extLst>
              <a:ext uri="{FF2B5EF4-FFF2-40B4-BE49-F238E27FC236}">
                <a16:creationId xmlns:a16="http://schemas.microsoft.com/office/drawing/2014/main" id="{075CEA64-8F25-4A86-8F0F-57F03185DEE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5965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F0E-1F23-4605-A360-8DD777B96560}"/>
              </a:ext>
            </a:extLst>
          </p:cNvPr>
          <p:cNvSpPr>
            <a:spLocks noGrp="1"/>
          </p:cNvSpPr>
          <p:nvPr>
            <p:ph type="title"/>
          </p:nvPr>
        </p:nvSpPr>
        <p:spPr>
          <a:xfrm>
            <a:off x="809999" y="468256"/>
            <a:ext cx="10571998" cy="970450"/>
          </a:xfrm>
        </p:spPr>
        <p:txBody>
          <a:bodyPr>
            <a:normAutofit/>
          </a:bodyPr>
          <a:lstStyle/>
          <a:p>
            <a:r>
              <a:rPr lang="en-US" dirty="0"/>
              <a:t>What is </a:t>
            </a:r>
            <a:r>
              <a:rPr lang="en-US" dirty="0" err="1"/>
              <a:t>readr</a:t>
            </a:r>
            <a:r>
              <a:rPr lang="en-US" dirty="0"/>
              <a:t> </a:t>
            </a:r>
          </a:p>
        </p:txBody>
      </p:sp>
      <p:sp>
        <p:nvSpPr>
          <p:cNvPr id="9" name="Rectangle 8">
            <a:extLst>
              <a:ext uri="{FF2B5EF4-FFF2-40B4-BE49-F238E27FC236}">
                <a16:creationId xmlns:a16="http://schemas.microsoft.com/office/drawing/2014/main" id="{98E1078F-3A4D-4292-990B-BCAFDE64CCAB}"/>
              </a:ext>
            </a:extLst>
          </p:cNvPr>
          <p:cNvSpPr/>
          <p:nvPr/>
        </p:nvSpPr>
        <p:spPr>
          <a:xfrm>
            <a:off x="604259" y="3032291"/>
            <a:ext cx="7122421" cy="2308324"/>
          </a:xfrm>
          <a:prstGeom prst="rect">
            <a:avLst/>
          </a:prstGeom>
        </p:spPr>
        <p:txBody>
          <a:bodyPr wrap="square">
            <a:spAutoFit/>
          </a:bodyPr>
          <a:lstStyle/>
          <a:p>
            <a:pPr marL="285750" lvl="0" indent="-285750">
              <a:buFont typeface="Arial" panose="020B0604020202020204" pitchFamily="34" charset="0"/>
              <a:buChar char="•"/>
              <a:defRPr/>
            </a:pPr>
            <a:r>
              <a:rPr lang="en-GB" b="1" dirty="0">
                <a:solidFill>
                  <a:srgbClr val="00B0F0"/>
                </a:solidFill>
                <a:latin typeface="Courier New" panose="02070309020205020404" pitchFamily="49" charset="0"/>
                <a:cs typeface="Courier New" panose="02070309020205020404" pitchFamily="49" charset="0"/>
              </a:rPr>
              <a:t>readr</a:t>
            </a:r>
            <a:r>
              <a:rPr lang="en-GB" dirty="0">
                <a:solidFill>
                  <a:srgbClr val="000000"/>
                </a:solidFill>
              </a:rPr>
              <a:t> is another of the many packages included in the </a:t>
            </a:r>
            <a:r>
              <a:rPr lang="en-GB" b="1" dirty="0" err="1">
                <a:solidFill>
                  <a:srgbClr val="00B0F0"/>
                </a:solidFill>
                <a:latin typeface="Courier New" panose="02070309020205020404" pitchFamily="49" charset="0"/>
                <a:cs typeface="Courier New" panose="02070309020205020404" pitchFamily="49" charset="0"/>
              </a:rPr>
              <a:t>tidyverse</a:t>
            </a:r>
            <a:endParaRPr lang="en-GB" b="1" dirty="0">
              <a:solidFill>
                <a:srgbClr val="00B0F0"/>
              </a:solidFill>
              <a:latin typeface="Courier New" panose="02070309020205020404" pitchFamily="49" charset="0"/>
              <a:cs typeface="Courier New" panose="02070309020205020404" pitchFamily="49" charset="0"/>
            </a:endParaRP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It allows you to import data from a wide variety of storage formats</a:t>
            </a:r>
          </a:p>
          <a:p>
            <a:pPr marL="285750" lvl="0" indent="-285750">
              <a:buFont typeface="Arial" panose="020B0604020202020204" pitchFamily="34" charset="0"/>
              <a:buChar char="•"/>
              <a:defRPr/>
            </a:pPr>
            <a:endParaRPr lang="en-GB" dirty="0">
              <a:solidFill>
                <a:srgbClr val="000000"/>
              </a:solidFill>
            </a:endParaRPr>
          </a:p>
          <a:p>
            <a:pPr marL="285750" lvl="0" indent="-285750">
              <a:buFont typeface="Arial" panose="020B0604020202020204" pitchFamily="34" charset="0"/>
              <a:buChar char="•"/>
              <a:defRPr/>
            </a:pPr>
            <a:r>
              <a:rPr lang="en-GB" dirty="0">
                <a:solidFill>
                  <a:srgbClr val="000000"/>
                </a:solidFill>
              </a:rPr>
              <a:t>It is designed to balance import speed, ease-of-use, and consistency</a:t>
            </a:r>
            <a:endParaRPr kumimoji="0" lang="en-GB" b="0" i="0" u="none" strike="noStrike" kern="1200" cap="none" spc="0" normalizeH="0" baseline="0" noProof="0" dirty="0">
              <a:ln>
                <a:noFill/>
              </a:ln>
              <a:solidFill>
                <a:srgbClr val="000000"/>
              </a:solidFill>
              <a:effectLst/>
              <a:uLnTx/>
              <a:uFillTx/>
              <a:latin typeface="Century Gothic" panose="020B0502020202020204"/>
              <a:ea typeface="+mn-ea"/>
              <a:cs typeface="+mn-cs"/>
            </a:endParaRPr>
          </a:p>
        </p:txBody>
      </p:sp>
      <p:sp>
        <p:nvSpPr>
          <p:cNvPr id="10" name="Rectangle 8">
            <a:extLst>
              <a:ext uri="{FF2B5EF4-FFF2-40B4-BE49-F238E27FC236}">
                <a16:creationId xmlns:a16="http://schemas.microsoft.com/office/drawing/2014/main" id="{59389D9E-FDE0-498C-961E-369D4A6DFC87}"/>
              </a:ext>
            </a:extLst>
          </p:cNvPr>
          <p:cNvSpPr>
            <a:spLocks noChangeArrowheads="1"/>
          </p:cNvSpPr>
          <p:nvPr/>
        </p:nvSpPr>
        <p:spPr bwMode="auto">
          <a:xfrm>
            <a:off x="0" y="-170549"/>
            <a:ext cx="65"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2166D367-05BE-490C-80A4-0FBEDA4E594A}"/>
              </a:ext>
            </a:extLst>
          </p:cNvPr>
          <p:cNvSpPr>
            <a:spLocks noChangeArrowheads="1"/>
          </p:cNvSpPr>
          <p:nvPr/>
        </p:nvSpPr>
        <p:spPr bwMode="auto">
          <a:xfrm>
            <a:off x="0" y="-239799"/>
            <a:ext cx="65" cy="4795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a:ln>
                <a:noFill/>
              </a:ln>
              <a:solidFill>
                <a:srgbClr val="000000"/>
              </a:solidFill>
              <a:effectLst/>
              <a:uLnTx/>
              <a:uFillTx/>
              <a:latin typeface="Lato"/>
              <a:ea typeface="+mn-ea"/>
              <a:cs typeface="+mn-cs"/>
            </a:endParaRPr>
          </a:p>
        </p:txBody>
      </p:sp>
      <p:pic>
        <p:nvPicPr>
          <p:cNvPr id="4" name="Picture 3">
            <a:extLst>
              <a:ext uri="{FF2B5EF4-FFF2-40B4-BE49-F238E27FC236}">
                <a16:creationId xmlns:a16="http://schemas.microsoft.com/office/drawing/2014/main" id="{6460A860-9861-4A56-A82F-D93EC44FC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522" y="2545080"/>
            <a:ext cx="2832475" cy="3282746"/>
          </a:xfrm>
          <a:prstGeom prst="rect">
            <a:avLst/>
          </a:prstGeom>
        </p:spPr>
      </p:pic>
    </p:spTree>
    <p:extLst>
      <p:ext uri="{BB962C8B-B14F-4D97-AF65-F5344CB8AC3E}">
        <p14:creationId xmlns:p14="http://schemas.microsoft.com/office/powerpoint/2010/main" val="4893718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ysClr val="windowText" lastClr="000000"/>
      </a:dk1>
      <a:lt1>
        <a:srgbClr val="000000"/>
      </a:lt1>
      <a:dk2>
        <a:srgbClr val="FFFFFF"/>
      </a:dk2>
      <a:lt2>
        <a:srgbClr val="FFFFFF"/>
      </a:lt2>
      <a:accent1>
        <a:srgbClr val="00B0F0"/>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Quotable">
  <a:themeElements>
    <a:clrScheme name="Custom 4">
      <a:dk1>
        <a:srgbClr val="000000"/>
      </a:dk1>
      <a:lt1>
        <a:srgbClr val="000000"/>
      </a:lt1>
      <a:dk2>
        <a:srgbClr val="FFFFFF"/>
      </a:dk2>
      <a:lt2>
        <a:srgbClr val="FFFFFF"/>
      </a:lt2>
      <a:accent1>
        <a:srgbClr val="00B0F0"/>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8F078FD696EC45B7F57AE964A2CA5B" ma:contentTypeVersion="13" ma:contentTypeDescription="Create a new document." ma:contentTypeScope="" ma:versionID="bdb976efa452c46412775252a908b1f0">
  <xsd:schema xmlns:xsd="http://www.w3.org/2001/XMLSchema" xmlns:xs="http://www.w3.org/2001/XMLSchema" xmlns:p="http://schemas.microsoft.com/office/2006/metadata/properties" xmlns:ns3="80a8ca01-d459-494f-ac9a-c3d48b7ea22c" xmlns:ns4="2f6ff716-fad7-48fb-bdab-cdb53aa7a51c" targetNamespace="http://schemas.microsoft.com/office/2006/metadata/properties" ma:root="true" ma:fieldsID="9dcd50fd5175c33cefd31fbebeb5cd7d" ns3:_="" ns4:_="">
    <xsd:import namespace="80a8ca01-d459-494f-ac9a-c3d48b7ea22c"/>
    <xsd:import namespace="2f6ff716-fad7-48fb-bdab-cdb53aa7a51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a8ca01-d459-494f-ac9a-c3d48b7ea22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6ff716-fad7-48fb-bdab-cdb53aa7a51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E2946D-1741-49F4-9B6C-2E06471AA183}">
  <ds:schemaRefs>
    <ds:schemaRef ds:uri="http://schemas.microsoft.com/sharepoint/v3/contenttype/forms"/>
  </ds:schemaRefs>
</ds:datastoreItem>
</file>

<file path=customXml/itemProps2.xml><?xml version="1.0" encoding="utf-8"?>
<ds:datastoreItem xmlns:ds="http://schemas.openxmlformats.org/officeDocument/2006/customXml" ds:itemID="{DC6844BA-1572-4B7B-AEA0-469FB3D432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a8ca01-d459-494f-ac9a-c3d48b7ea22c"/>
    <ds:schemaRef ds:uri="2f6ff716-fad7-48fb-bdab-cdb53aa7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239C6B-B51C-4532-9A40-2D10C19FC935}">
  <ds:schemaRefs>
    <ds:schemaRef ds:uri="2f6ff716-fad7-48fb-bdab-cdb53aa7a51c"/>
    <ds:schemaRef ds:uri="http://purl.org/dc/terms/"/>
    <ds:schemaRef ds:uri="http://schemas.microsoft.com/office/infopath/2007/PartnerControls"/>
    <ds:schemaRef ds:uri="80a8ca01-d459-494f-ac9a-c3d48b7ea22c"/>
    <ds:schemaRef ds:uri="http://www.w3.org/XML/1998/namespace"/>
    <ds:schemaRef ds:uri="http://purl.org/dc/elements/1.1/"/>
    <ds:schemaRef ds:uri="http://schemas.microsoft.com/office/2006/documentManagement/types"/>
    <ds:schemaRef ds:uri="http://schemas.microsoft.com/office/2006/metadata/propertie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5942</TotalTime>
  <Words>2746</Words>
  <Application>Microsoft Office PowerPoint</Application>
  <PresentationFormat>Widescreen</PresentationFormat>
  <Paragraphs>445</Paragraphs>
  <Slides>75</Slides>
  <Notes>52</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75</vt:i4>
      </vt:variant>
    </vt:vector>
  </HeadingPairs>
  <TitlesOfParts>
    <vt:vector size="84" baseType="lpstr">
      <vt:lpstr>Arial</vt:lpstr>
      <vt:lpstr>Calibri</vt:lpstr>
      <vt:lpstr>Century Gothic</vt:lpstr>
      <vt:lpstr>Courier New</vt:lpstr>
      <vt:lpstr>Lato</vt:lpstr>
      <vt:lpstr>Wingdings</vt:lpstr>
      <vt:lpstr>Wingdings 2</vt:lpstr>
      <vt:lpstr>Quotable</vt:lpstr>
      <vt:lpstr>1_Quotable</vt:lpstr>
      <vt:lpstr>Into the Tidyverse  Session 2a </vt:lpstr>
      <vt:lpstr>Objects </vt:lpstr>
      <vt:lpstr>Objects </vt:lpstr>
      <vt:lpstr>Functions </vt:lpstr>
      <vt:lpstr>Exercises to try  </vt:lpstr>
      <vt:lpstr>Answers</vt:lpstr>
      <vt:lpstr>Data Analysis work flow in R</vt:lpstr>
      <vt:lpstr>Readr</vt:lpstr>
      <vt:lpstr>What is readr </vt:lpstr>
      <vt:lpstr>CSV files </vt:lpstr>
      <vt:lpstr>Paths and Directories</vt:lpstr>
      <vt:lpstr>What are paths and directories </vt:lpstr>
      <vt:lpstr>Setting your directory in R </vt:lpstr>
      <vt:lpstr>Reading in external data </vt:lpstr>
      <vt:lpstr>read_cvs</vt:lpstr>
      <vt:lpstr>read_cvs</vt:lpstr>
      <vt:lpstr>Exercise to try  </vt:lpstr>
      <vt:lpstr>Answer</vt:lpstr>
      <vt:lpstr>Tibbles</vt:lpstr>
      <vt:lpstr>Tibbles</vt:lpstr>
      <vt:lpstr>Tibbles</vt:lpstr>
      <vt:lpstr>Data input inside the script</vt:lpstr>
      <vt:lpstr>In-line CSV</vt:lpstr>
      <vt:lpstr>Readr parameters </vt:lpstr>
      <vt:lpstr>Skip Parameter</vt:lpstr>
      <vt:lpstr>Comment Parameter </vt:lpstr>
      <vt:lpstr>Manual Column names </vt:lpstr>
      <vt:lpstr>Manual Column names </vt:lpstr>
      <vt:lpstr>Exercise to try  </vt:lpstr>
      <vt:lpstr>Answer</vt:lpstr>
      <vt:lpstr>Calculations</vt:lpstr>
      <vt:lpstr>R as a calculator </vt:lpstr>
      <vt:lpstr>Bonus Questions</vt:lpstr>
      <vt:lpstr>Web Scraping </vt:lpstr>
      <vt:lpstr>Looking at featured films dataset </vt:lpstr>
      <vt:lpstr>Web Scraping </vt:lpstr>
      <vt:lpstr>Accessing the categories</vt:lpstr>
      <vt:lpstr>Access other variables using these paths </vt:lpstr>
      <vt:lpstr>Next Time ….</vt:lpstr>
      <vt:lpstr>Into the Tidyverse  Session 2b </vt:lpstr>
      <vt:lpstr>Vectors</vt:lpstr>
      <vt:lpstr>Vectors </vt:lpstr>
      <vt:lpstr>Exercise to try  </vt:lpstr>
      <vt:lpstr>Answers</vt:lpstr>
      <vt:lpstr>Dealing with missing values </vt:lpstr>
      <vt:lpstr>Missing Values </vt:lpstr>
      <vt:lpstr>Exercise to try  </vt:lpstr>
      <vt:lpstr>Answer</vt:lpstr>
      <vt:lpstr>More file types </vt:lpstr>
      <vt:lpstr>Other file types </vt:lpstr>
      <vt:lpstr>Exercises to try  </vt:lpstr>
      <vt:lpstr>Answers 1)</vt:lpstr>
      <vt:lpstr>Answers 2)</vt:lpstr>
      <vt:lpstr>Answers 3)</vt:lpstr>
      <vt:lpstr>More Data Visualisations </vt:lpstr>
      <vt:lpstr>Line Plot </vt:lpstr>
      <vt:lpstr>Line Plot </vt:lpstr>
      <vt:lpstr>Smooth Line Plot </vt:lpstr>
      <vt:lpstr>Smooth Line Plot </vt:lpstr>
      <vt:lpstr>ChickWeight</vt:lpstr>
      <vt:lpstr>Exercises to try  </vt:lpstr>
      <vt:lpstr>Answers 1) </vt:lpstr>
      <vt:lpstr>Answers 2) </vt:lpstr>
      <vt:lpstr>Group </vt:lpstr>
      <vt:lpstr>Global Aesthetics </vt:lpstr>
      <vt:lpstr>Bonus Questions</vt:lpstr>
      <vt:lpstr>Labelling </vt:lpstr>
      <vt:lpstr>Exercises to try  </vt:lpstr>
      <vt:lpstr>Answers 1) </vt:lpstr>
      <vt:lpstr>Calculations</vt:lpstr>
      <vt:lpstr>R as a calculator </vt:lpstr>
      <vt:lpstr>Next Time ….</vt:lpstr>
      <vt:lpstr>R choosing the data types </vt:lpstr>
      <vt:lpstr>R gets it wrong sometimes ! </vt:lpstr>
      <vt:lpstr>Specifying the column data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Coates, Isabelle</dc:creator>
  <cp:lastModifiedBy>Coates, Isabelle</cp:lastModifiedBy>
  <cp:revision>11</cp:revision>
  <dcterms:created xsi:type="dcterms:W3CDTF">2021-01-03T12:44:36Z</dcterms:created>
  <dcterms:modified xsi:type="dcterms:W3CDTF">2021-03-31T13:33:21Z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0x010100DA8F078FD696EC45B7F57AE964A2CA5B</vt:lpwstr>
  </property>
</Properties>
</file>